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82" r:id="rId3"/>
    <p:sldMasterId id="2147483696" r:id="rId4"/>
    <p:sldMasterId id="2147483710" r:id="rId5"/>
  </p:sldMasterIdLst>
  <p:notesMasterIdLst>
    <p:notesMasterId r:id="rId19"/>
  </p:notesMasterIdLst>
  <p:sldIdLst>
    <p:sldId id="326" r:id="rId6"/>
    <p:sldId id="258" r:id="rId7"/>
    <p:sldId id="312" r:id="rId8"/>
    <p:sldId id="313" r:id="rId9"/>
    <p:sldId id="314" r:id="rId10"/>
    <p:sldId id="315" r:id="rId11"/>
    <p:sldId id="316" r:id="rId12"/>
    <p:sldId id="317" r:id="rId13"/>
    <p:sldId id="319" r:id="rId14"/>
    <p:sldId id="320" r:id="rId15"/>
    <p:sldId id="324" r:id="rId16"/>
    <p:sldId id="325" r:id="rId17"/>
    <p:sldId id="330"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3632"/>
    <a:srgbClr val="172938"/>
    <a:srgbClr val="3FAE2A"/>
    <a:srgbClr val="F3CF45"/>
    <a:srgbClr val="005293"/>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209" autoAdjust="0"/>
  </p:normalViewPr>
  <p:slideViewPr>
    <p:cSldViewPr>
      <p:cViewPr varScale="1">
        <p:scale>
          <a:sx n="55" d="100"/>
          <a:sy n="55" d="100"/>
        </p:scale>
        <p:origin x="547"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CF00AC-B12F-46FC-8C3B-B8F977E63B4B}" type="datetimeFigureOut">
              <a:rPr lang="en-GB" smtClean="0"/>
              <a:t>23/11/2017</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8642A7E-6358-430D-A990-0B8A7FB10D66}" type="slidenum">
              <a:rPr lang="en-GB" smtClean="0"/>
              <a:t>‹#›</a:t>
            </a:fld>
            <a:endParaRPr lang="en-GB"/>
          </a:p>
        </p:txBody>
      </p:sp>
    </p:spTree>
    <p:extLst>
      <p:ext uri="{BB962C8B-B14F-4D97-AF65-F5344CB8AC3E}">
        <p14:creationId xmlns:p14="http://schemas.microsoft.com/office/powerpoint/2010/main" val="3378660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4.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5.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201" y="0"/>
            <a:ext cx="9187713" cy="685800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3124" y="0"/>
            <a:ext cx="5367612" cy="3276600"/>
          </a:xfrm>
          <a:prstGeom prst="rect">
            <a:avLst/>
          </a:prstGeom>
        </p:spPr>
      </p:pic>
      <p:pic>
        <p:nvPicPr>
          <p:cNvPr id="10" name="Picture 9"/>
          <p:cNvPicPr>
            <a:picLocks noChangeAspect="1"/>
          </p:cNvPicPr>
          <p:nvPr userDrawn="1"/>
        </p:nvPicPr>
        <p:blipFill>
          <a:blip r:embed="rId4"/>
          <a:stretch>
            <a:fillRect/>
          </a:stretch>
        </p:blipFill>
        <p:spPr>
          <a:xfrm>
            <a:off x="356616" y="199895"/>
            <a:ext cx="1346200" cy="482600"/>
          </a:xfrm>
          <a:prstGeom prst="rect">
            <a:avLst/>
          </a:prstGeom>
        </p:spPr>
      </p:pic>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26005" y="2494863"/>
            <a:ext cx="1040411" cy="412988"/>
          </a:xfrm>
          <a:prstGeom prst="rect">
            <a:avLst/>
          </a:prstGeom>
        </p:spPr>
      </p:pic>
      <p:sp>
        <p:nvSpPr>
          <p:cNvPr id="12" name="Text Placeholder 2"/>
          <p:cNvSpPr>
            <a:spLocks noGrp="1"/>
          </p:cNvSpPr>
          <p:nvPr>
            <p:ph type="body" idx="1" hasCustomPrompt="1"/>
          </p:nvPr>
        </p:nvSpPr>
        <p:spPr>
          <a:xfrm>
            <a:off x="356616" y="2191989"/>
            <a:ext cx="3803904" cy="896112"/>
          </a:xfrm>
          <a:solidFill>
            <a:srgbClr val="C0342D">
              <a:alpha val="18000"/>
            </a:srgbClr>
          </a:solidFill>
        </p:spPr>
        <p:txBody>
          <a:bodyPr>
            <a:normAutofit/>
          </a:bodyPr>
          <a:lstStyle>
            <a:lvl1pPr marL="0" indent="0">
              <a:buNone/>
              <a:defRPr sz="1800" baseline="0">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Date Century Gothic 18 </a:t>
            </a:r>
            <a:r>
              <a:rPr lang="en-US" dirty="0" err="1"/>
              <a:t>pt</a:t>
            </a:r>
            <a:endParaRPr lang="en-US" dirty="0"/>
          </a:p>
          <a:p>
            <a:pPr lvl="0"/>
            <a:r>
              <a:rPr lang="en-US" dirty="0"/>
              <a:t>By Name/Department 18pt</a:t>
            </a:r>
          </a:p>
        </p:txBody>
      </p:sp>
      <p:sp>
        <p:nvSpPr>
          <p:cNvPr id="13" name="Title 1"/>
          <p:cNvSpPr>
            <a:spLocks noGrp="1"/>
          </p:cNvSpPr>
          <p:nvPr>
            <p:ph type="title" hasCustomPrompt="1"/>
          </p:nvPr>
        </p:nvSpPr>
        <p:spPr>
          <a:xfrm>
            <a:off x="356616" y="1234314"/>
            <a:ext cx="4965192" cy="950976"/>
          </a:xfrm>
          <a:solidFill>
            <a:srgbClr val="C0342D">
              <a:alpha val="18000"/>
            </a:srgbClr>
          </a:solidFill>
        </p:spPr>
        <p:txBody>
          <a:bodyPr anchor="ctr" anchorCtr="0">
            <a:normAutofit/>
          </a:bodyPr>
          <a:lstStyle>
            <a:lvl1pPr>
              <a:defRPr sz="2800" baseline="0">
                <a:solidFill>
                  <a:schemeClr val="bg1"/>
                </a:solidFill>
              </a:defRPr>
            </a:lvl1pPr>
          </a:lstStyle>
          <a:p>
            <a:r>
              <a:rPr lang="en-US" dirty="0"/>
              <a:t>Presentation Title </a:t>
            </a:r>
            <a:br>
              <a:rPr lang="en-US" dirty="0"/>
            </a:br>
            <a:r>
              <a:rPr lang="en-US" dirty="0"/>
              <a:t>Century Gothic 28 </a:t>
            </a:r>
            <a:r>
              <a:rPr lang="en-US" dirty="0" err="1"/>
              <a:t>pt</a:t>
            </a:r>
            <a:endParaRPr lang="en-US" dirty="0"/>
          </a:p>
        </p:txBody>
      </p:sp>
    </p:spTree>
    <p:extLst>
      <p:ext uri="{BB962C8B-B14F-4D97-AF65-F5344CB8AC3E}">
        <p14:creationId xmlns:p14="http://schemas.microsoft.com/office/powerpoint/2010/main" val="166368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54768"/>
            <a:ext cx="9143999" cy="6940152"/>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82883" y="3312"/>
            <a:ext cx="8778234" cy="1865375"/>
          </a:xfrm>
          <a:prstGeom prst="rect">
            <a:avLst/>
          </a:prstGeom>
          <a:solidFill>
            <a:srgbClr val="005293">
              <a:alpha val="0"/>
            </a:srgbClr>
          </a:solidFill>
        </p:spPr>
      </p:pic>
      <p:sp>
        <p:nvSpPr>
          <p:cNvPr id="9" name="Title 1"/>
          <p:cNvSpPr>
            <a:spLocks noGrp="1"/>
          </p:cNvSpPr>
          <p:nvPr>
            <p:ph type="ctrTitle" hasCustomPrompt="1"/>
          </p:nvPr>
        </p:nvSpPr>
        <p:spPr>
          <a:xfrm>
            <a:off x="182880" y="692696"/>
            <a:ext cx="5933792" cy="432048"/>
          </a:xfr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sz="2400" b="1">
                <a:solidFill>
                  <a:schemeClr val="bg1"/>
                </a:solidFill>
                <a:latin typeface="Century Gothic" panose="020B0502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Chapter Title Century Gothic Bold 24pt</a:t>
            </a:r>
          </a:p>
        </p:txBody>
      </p:sp>
      <p:sp>
        <p:nvSpPr>
          <p:cNvPr id="12" name="Text Placeholder 8"/>
          <p:cNvSpPr>
            <a:spLocks noGrp="1"/>
          </p:cNvSpPr>
          <p:nvPr>
            <p:ph type="body" sz="quarter" idx="15" hasCustomPrompt="1"/>
          </p:nvPr>
        </p:nvSpPr>
        <p:spPr>
          <a:xfrm>
            <a:off x="179512"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
        <p:nvSpPr>
          <p:cNvPr id="13" name="Text Placeholder 11"/>
          <p:cNvSpPr>
            <a:spLocks noGrp="1"/>
          </p:cNvSpPr>
          <p:nvPr>
            <p:ph type="body" sz="quarter" idx="14" hasCustomPrompt="1"/>
          </p:nvPr>
        </p:nvSpPr>
        <p:spPr>
          <a:xfrm>
            <a:off x="179512" y="1106489"/>
            <a:ext cx="8240713" cy="763587"/>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b="0" dirty="0"/>
              <a:t>Presentation</a:t>
            </a:r>
            <a:r>
              <a:rPr lang="en-US" sz="2000" b="0" baseline="0" dirty="0"/>
              <a:t> Name</a:t>
            </a:r>
            <a:r>
              <a:rPr lang="en-US" sz="2000" b="0" dirty="0"/>
              <a:t> Century Gothic 20pt</a:t>
            </a:r>
            <a:endParaRPr lang="en-US" sz="2000" dirty="0"/>
          </a:p>
        </p:txBody>
      </p:sp>
    </p:spTree>
    <p:extLst>
      <p:ext uri="{BB962C8B-B14F-4D97-AF65-F5344CB8AC3E}">
        <p14:creationId xmlns:p14="http://schemas.microsoft.com/office/powerpoint/2010/main" val="2544945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1831CE7-7B6B-46F8-9796-81D68AEF9A4A}" type="slidenum">
              <a:rPr lang="en-GB" smtClean="0"/>
              <a:t>‹#›</a:t>
            </a:fld>
            <a:endParaRPr lang="en-GB"/>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0"/>
            <a:ext cx="8753159" cy="562268"/>
          </a:xfrm>
          <a:prstGeom prst="rect">
            <a:avLst/>
          </a:prstGeom>
        </p:spPr>
      </p:pic>
      <p:sp>
        <p:nvSpPr>
          <p:cNvPr id="9"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
        <p:nvSpPr>
          <p:cNvPr id="11" name="Date Placeholder 3"/>
          <p:cNvSpPr>
            <a:spLocks noGrp="1"/>
          </p:cNvSpPr>
          <p:nvPr>
            <p:ph type="dt" sz="half" idx="2"/>
          </p:nvPr>
        </p:nvSpPr>
        <p:spPr>
          <a:xfrm>
            <a:off x="4283968" y="6309320"/>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12752157-9386-45AB-A5D7-3F20C2D423E5}" type="datetimeFigureOut">
              <a:rPr lang="en-GB" smtClean="0"/>
              <a:pPr/>
              <a:t>23/11/2017</a:t>
            </a:fld>
            <a:endParaRPr lang="en-GB" dirty="0"/>
          </a:p>
        </p:txBody>
      </p:sp>
      <p:sp>
        <p:nvSpPr>
          <p:cNvPr id="12" name="Footer Placeholder 4"/>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r>
              <a:rPr lang="en-GB" dirty="0"/>
              <a:t>www.acwapower.com</a:t>
            </a:r>
          </a:p>
        </p:txBody>
      </p:sp>
      <p:sp>
        <p:nvSpPr>
          <p:cNvPr id="15" name="Title 1"/>
          <p:cNvSpPr>
            <a:spLocks noGrp="1"/>
          </p:cNvSpPr>
          <p:nvPr>
            <p:ph type="title" hasCustomPrompt="1"/>
          </p:nvPr>
        </p:nvSpPr>
        <p:spPr>
          <a:xfrm>
            <a:off x="356616" y="569106"/>
            <a:ext cx="4745736" cy="914400"/>
          </a:xfrm>
        </p:spPr>
        <p:txBody>
          <a:bodyPr/>
          <a:lstStyle>
            <a:lvl1pPr>
              <a:defRPr baseline="0">
                <a:solidFill>
                  <a:srgbClr val="005293"/>
                </a:solidFill>
              </a:defRPr>
            </a:lvl1pPr>
          </a:lstStyle>
          <a:p>
            <a:r>
              <a:rPr lang="en-US" dirty="0"/>
              <a:t>Century Gothic 24pt</a:t>
            </a:r>
          </a:p>
        </p:txBody>
      </p:sp>
      <p:sp>
        <p:nvSpPr>
          <p:cNvPr id="13" name="Slide Number Placeholder 5"/>
          <p:cNvSpPr txBox="1">
            <a:spLocks/>
          </p:cNvSpPr>
          <p:nvPr userDrawn="1"/>
        </p:nvSpPr>
        <p:spPr>
          <a:xfrm>
            <a:off x="6876256" y="15847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24815F-2CD8-45DF-B565-50DD8735EBE7}" type="slidenum">
              <a:rPr lang="en-US" smtClean="0"/>
              <a:pPr/>
              <a:t>‹#›</a:t>
            </a:fld>
            <a:endParaRPr lang="en-US" dirty="0"/>
          </a:p>
        </p:txBody>
      </p:sp>
    </p:spTree>
    <p:extLst>
      <p:ext uri="{BB962C8B-B14F-4D97-AF65-F5344CB8AC3E}">
        <p14:creationId xmlns:p14="http://schemas.microsoft.com/office/powerpoint/2010/main" val="3937173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0"/>
            <a:ext cx="8753159" cy="562268"/>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Page Title Century Gothic 24pt</a:t>
            </a:r>
          </a:p>
        </p:txBody>
      </p:sp>
      <p:sp>
        <p:nvSpPr>
          <p:cNvPr id="3" name="Date Placeholder 2"/>
          <p:cNvSpPr>
            <a:spLocks noGrp="1"/>
          </p:cNvSpPr>
          <p:nvPr>
            <p:ph type="dt" sz="half" idx="10"/>
          </p:nvPr>
        </p:nvSpPr>
        <p:spPr/>
        <p:txBody>
          <a:bodyPr/>
          <a:lstStyle/>
          <a:p>
            <a:fld id="{D22F896A-F1B6-4725-B149-1C5AFB1C5D86}" type="datetime1">
              <a:rPr lang="en-US" smtClean="0"/>
              <a:t>11/23/2017</a:t>
            </a:fld>
            <a:endParaRPr lang="en-US" dirty="0"/>
          </a:p>
        </p:txBody>
      </p:sp>
      <p:sp>
        <p:nvSpPr>
          <p:cNvPr id="4" name="Footer Placeholder 3"/>
          <p:cNvSpPr>
            <a:spLocks noGrp="1"/>
          </p:cNvSpPr>
          <p:nvPr>
            <p:ph type="ftr" sz="quarter" idx="11"/>
          </p:nvPr>
        </p:nvSpPr>
        <p:spPr/>
        <p:txBody>
          <a:bodyPr/>
          <a:lstStyle/>
          <a:p>
            <a:r>
              <a:rPr lang="en-US"/>
              <a:t>www.acwapower.com</a:t>
            </a:r>
            <a:endParaRPr lang="en-US" dirty="0"/>
          </a:p>
        </p:txBody>
      </p:sp>
      <p:sp>
        <p:nvSpPr>
          <p:cNvPr id="6" name="Text Placeholder 2"/>
          <p:cNvSpPr>
            <a:spLocks noGrp="1"/>
          </p:cNvSpPr>
          <p:nvPr>
            <p:ph idx="1" hasCustomPrompt="1"/>
          </p:nvPr>
        </p:nvSpPr>
        <p:spPr>
          <a:xfrm>
            <a:off x="356616" y="1825625"/>
            <a:ext cx="7886700" cy="4351338"/>
          </a:xfrm>
          <a:prstGeom prst="rect">
            <a:avLst/>
          </a:prstGeom>
        </p:spPr>
        <p:txBody>
          <a:bodyPr vert="horz" lIns="91440" tIns="45720" rIns="91440" bIns="45720" rtlCol="0">
            <a:normAutofit/>
          </a:bodyPr>
          <a:lstStyle>
            <a:lvl1pPr>
              <a:defRPr baseline="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3716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Fifth level Body copy Century Gothic 14</a:t>
            </a:r>
          </a:p>
        </p:txBody>
      </p:sp>
      <p:sp>
        <p:nvSpPr>
          <p:cNvPr id="9"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
        <p:nvSpPr>
          <p:cNvPr id="10" name="Slide Number Placeholder 5"/>
          <p:cNvSpPr>
            <a:spLocks noGrp="1"/>
          </p:cNvSpPr>
          <p:nvPr>
            <p:ph type="sldNum" sz="quarter" idx="12"/>
          </p:nvPr>
        </p:nvSpPr>
        <p:spPr>
          <a:xfrm>
            <a:off x="6876256" y="188640"/>
            <a:ext cx="2133600" cy="365125"/>
          </a:xfrm>
        </p:spPr>
        <p:txBody>
          <a:bodyPr/>
          <a:lstStyle>
            <a:lvl1pPr>
              <a:defRPr baseline="0">
                <a:solidFill>
                  <a:schemeClr val="bg1"/>
                </a:solidFill>
              </a:defRPr>
            </a:lvl1pPr>
          </a:lstStyle>
          <a:p>
            <a:fld id="{6724815F-2CD8-45DF-B565-50DD8735EBE7}" type="slidenum">
              <a:rPr lang="en-US" smtClean="0"/>
              <a:pPr/>
              <a:t>‹#›</a:t>
            </a:fld>
            <a:endParaRPr lang="en-US" dirty="0"/>
          </a:p>
        </p:txBody>
      </p:sp>
    </p:spTree>
    <p:extLst>
      <p:ext uri="{BB962C8B-B14F-4D97-AF65-F5344CB8AC3E}">
        <p14:creationId xmlns:p14="http://schemas.microsoft.com/office/powerpoint/2010/main" val="997837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0"/>
            <a:ext cx="8753159" cy="562268"/>
          </a:xfrm>
          <a:prstGeom prst="rect">
            <a:avLst/>
          </a:prstGeom>
        </p:spPr>
      </p:pic>
      <p:sp>
        <p:nvSpPr>
          <p:cNvPr id="2" name="Title 1"/>
          <p:cNvSpPr>
            <a:spLocks noGrp="1"/>
          </p:cNvSpPr>
          <p:nvPr>
            <p:ph type="title" hasCustomPrompt="1"/>
          </p:nvPr>
        </p:nvSpPr>
        <p:spPr/>
        <p:txBody>
          <a:bodyPr/>
          <a:lstStyle>
            <a:lvl1pPr>
              <a:defRPr sz="2400" baseline="0">
                <a:solidFill>
                  <a:srgbClr val="005293"/>
                </a:solidFill>
              </a:defRPr>
            </a:lvl1pPr>
          </a:lstStyle>
          <a:p>
            <a:r>
              <a:rPr lang="en-US" dirty="0"/>
              <a:t>Page title Century Gothic 24pt</a:t>
            </a:r>
          </a:p>
        </p:txBody>
      </p:sp>
      <p:sp>
        <p:nvSpPr>
          <p:cNvPr id="3" name="Content Placeholder 2"/>
          <p:cNvSpPr>
            <a:spLocks noGrp="1"/>
          </p:cNvSpPr>
          <p:nvPr>
            <p:ph idx="1" hasCustomPrompt="1"/>
          </p:nvPr>
        </p:nvSpPr>
        <p:spPr>
          <a:xfrm>
            <a:off x="356616" y="1825625"/>
            <a:ext cx="4709160" cy="3474720"/>
          </a:xfrm>
        </p:spPr>
        <p:txBody>
          <a:bodyPr/>
          <a:lstStyle>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145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114550" marR="0" lvl="4"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Fifth level Body copy Century Gothic 14</a:t>
            </a:r>
          </a:p>
          <a:p>
            <a:pPr lvl="4"/>
            <a:endParaRPr lang="en-US" dirty="0"/>
          </a:p>
        </p:txBody>
      </p:sp>
      <p:sp>
        <p:nvSpPr>
          <p:cNvPr id="4" name="Date Placeholder 3"/>
          <p:cNvSpPr>
            <a:spLocks noGrp="1"/>
          </p:cNvSpPr>
          <p:nvPr>
            <p:ph type="dt" sz="half" idx="10"/>
          </p:nvPr>
        </p:nvSpPr>
        <p:spPr/>
        <p:txBody>
          <a:bodyPr/>
          <a:lstStyle/>
          <a:p>
            <a:fld id="{5562B33B-F624-4A67-A646-501F37A63B82}" type="datetime1">
              <a:rPr lang="en-US" smtClean="0"/>
              <a:t>11/23/2017</a:t>
            </a:fld>
            <a:endParaRPr lang="en-US"/>
          </a:p>
        </p:txBody>
      </p:sp>
      <p:sp>
        <p:nvSpPr>
          <p:cNvPr id="5" name="Footer Placeholder 4"/>
          <p:cNvSpPr>
            <a:spLocks noGrp="1"/>
          </p:cNvSpPr>
          <p:nvPr>
            <p:ph type="ftr" sz="quarter" idx="11"/>
          </p:nvPr>
        </p:nvSpPr>
        <p:spPr>
          <a:xfrm>
            <a:off x="356616" y="6356350"/>
            <a:ext cx="3086100" cy="365125"/>
          </a:xfrm>
        </p:spPr>
        <p:txBody>
          <a:bodyPr/>
          <a:lstStyle/>
          <a:p>
            <a:r>
              <a:rPr lang="en-US" dirty="0"/>
              <a:t>www.acwapower.com</a:t>
            </a:r>
          </a:p>
        </p:txBody>
      </p:sp>
      <p:sp>
        <p:nvSpPr>
          <p:cNvPr id="6" name="Slide Number Placeholder 5"/>
          <p:cNvSpPr>
            <a:spLocks noGrp="1"/>
          </p:cNvSpPr>
          <p:nvPr>
            <p:ph type="sldNum" sz="quarter" idx="12"/>
          </p:nvPr>
        </p:nvSpPr>
        <p:spPr/>
        <p:txBody>
          <a:bodyPr/>
          <a:lstStyle>
            <a:lvl1pPr>
              <a:defRPr baseline="0">
                <a:solidFill>
                  <a:schemeClr val="bg1"/>
                </a:solidFill>
              </a:defRPr>
            </a:lvl1pPr>
          </a:lstStyle>
          <a:p>
            <a:fld id="{6724815F-2CD8-45DF-B565-50DD8735EBE7}" type="slidenum">
              <a:rPr lang="en-US" smtClean="0"/>
              <a:pPr/>
              <a:t>‹#›</a:t>
            </a:fld>
            <a:endParaRPr lang="en-US" dirty="0"/>
          </a:p>
        </p:txBody>
      </p:sp>
      <p:sp>
        <p:nvSpPr>
          <p:cNvPr id="9" name="Content Placeholder 2"/>
          <p:cNvSpPr>
            <a:spLocks noGrp="1"/>
          </p:cNvSpPr>
          <p:nvPr>
            <p:ph idx="13" hasCustomPrompt="1"/>
          </p:nvPr>
        </p:nvSpPr>
        <p:spPr>
          <a:xfrm>
            <a:off x="6035040" y="1207008"/>
            <a:ext cx="2898648" cy="4215384"/>
          </a:xfrm>
        </p:spPr>
        <p:txBody>
          <a:bodyPr/>
          <a:lstStyle>
            <a:lvl1pPr>
              <a:defRPr/>
            </a:lvl1pPr>
          </a:lstStyle>
          <a:p>
            <a:pPr lvl="0"/>
            <a:r>
              <a:rPr lang="en-US" dirty="0"/>
              <a:t>Photo</a:t>
            </a:r>
          </a:p>
        </p:txBody>
      </p:sp>
      <p:sp>
        <p:nvSpPr>
          <p:cNvPr id="10" name="Text Placeholder 8"/>
          <p:cNvSpPr>
            <a:spLocks noGrp="1"/>
          </p:cNvSpPr>
          <p:nvPr>
            <p:ph type="body" sz="quarter" idx="14"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Tree>
    <p:extLst>
      <p:ext uri="{BB962C8B-B14F-4D97-AF65-F5344CB8AC3E}">
        <p14:creationId xmlns:p14="http://schemas.microsoft.com/office/powerpoint/2010/main" val="2929520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5082"/>
            <a:ext cx="8753159" cy="562268"/>
          </a:xfrm>
          <a:prstGeom prst="rect">
            <a:avLst/>
          </a:prstGeom>
        </p:spPr>
      </p:pic>
      <p:sp>
        <p:nvSpPr>
          <p:cNvPr id="2" name="Title 1"/>
          <p:cNvSpPr>
            <a:spLocks noGrp="1"/>
          </p:cNvSpPr>
          <p:nvPr>
            <p:ph type="title" hasCustomPrompt="1"/>
          </p:nvPr>
        </p:nvSpPr>
        <p:spPr/>
        <p:txBody>
          <a:bodyPr/>
          <a:lstStyle/>
          <a:p>
            <a:r>
              <a:rPr lang="en-US" dirty="0"/>
              <a:t>Page title Century Gothic 24pt</a:t>
            </a:r>
          </a:p>
        </p:txBody>
      </p:sp>
      <p:sp>
        <p:nvSpPr>
          <p:cNvPr id="3" name="Content Placeholder 2"/>
          <p:cNvSpPr>
            <a:spLocks noGrp="1"/>
          </p:cNvSpPr>
          <p:nvPr>
            <p:ph sz="half" idx="1" hasCustomPrompt="1"/>
          </p:nvPr>
        </p:nvSpPr>
        <p:spPr>
          <a:xfrm>
            <a:off x="628650" y="1825625"/>
            <a:ext cx="3886200" cy="4351338"/>
          </a:xfrm>
        </p:spPr>
        <p:txBody>
          <a:bodyPr/>
          <a:lstStyle>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145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114550" marR="0" lvl="4"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Fifth level Body copy Century Gothic 14</a:t>
            </a:r>
          </a:p>
        </p:txBody>
      </p:sp>
      <p:sp>
        <p:nvSpPr>
          <p:cNvPr id="4" name="Content Placeholder 3"/>
          <p:cNvSpPr>
            <a:spLocks noGrp="1"/>
          </p:cNvSpPr>
          <p:nvPr>
            <p:ph sz="half" idx="2" hasCustomPrompt="1"/>
          </p:nvPr>
        </p:nvSpPr>
        <p:spPr>
          <a:xfrm>
            <a:off x="4629150" y="1825625"/>
            <a:ext cx="3886200" cy="4351338"/>
          </a:xfrm>
        </p:spPr>
        <p:txBody>
          <a:bodyPr/>
          <a:lstStyle>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145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114550" marR="0" lvl="4"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Fifth level Body copy Century Gothic 14</a:t>
            </a:r>
          </a:p>
        </p:txBody>
      </p:sp>
      <p:sp>
        <p:nvSpPr>
          <p:cNvPr id="5" name="Date Placeholder 4"/>
          <p:cNvSpPr>
            <a:spLocks noGrp="1"/>
          </p:cNvSpPr>
          <p:nvPr>
            <p:ph type="dt" sz="half" idx="10"/>
          </p:nvPr>
        </p:nvSpPr>
        <p:spPr/>
        <p:txBody>
          <a:bodyPr/>
          <a:lstStyle/>
          <a:p>
            <a:fld id="{1E155936-F88C-4DCD-84BF-9282727B6108}" type="datetime1">
              <a:rPr lang="en-US" smtClean="0"/>
              <a:t>11/23/2017</a:t>
            </a:fld>
            <a:endParaRPr lang="en-US" dirty="0"/>
          </a:p>
        </p:txBody>
      </p:sp>
      <p:sp>
        <p:nvSpPr>
          <p:cNvPr id="6" name="Footer Placeholder 5"/>
          <p:cNvSpPr>
            <a:spLocks noGrp="1"/>
          </p:cNvSpPr>
          <p:nvPr>
            <p:ph type="ftr" sz="quarter" idx="11"/>
          </p:nvPr>
        </p:nvSpPr>
        <p:spPr/>
        <p:txBody>
          <a:bodyPr/>
          <a:lstStyle/>
          <a:p>
            <a:r>
              <a:rPr lang="en-US"/>
              <a:t>www.acwapower.com</a:t>
            </a:r>
          </a:p>
        </p:txBody>
      </p:sp>
      <p:sp>
        <p:nvSpPr>
          <p:cNvPr id="7" name="Slide Number Placeholder 6"/>
          <p:cNvSpPr>
            <a:spLocks noGrp="1"/>
          </p:cNvSpPr>
          <p:nvPr>
            <p:ph type="sldNum" sz="quarter" idx="12"/>
          </p:nvPr>
        </p:nvSpPr>
        <p:spPr>
          <a:xfrm>
            <a:off x="8244408" y="188640"/>
            <a:ext cx="765448" cy="365125"/>
          </a:xfrm>
        </p:spPr>
        <p:txBody>
          <a:bodyPr/>
          <a:lstStyle>
            <a:lvl1pPr>
              <a:defRPr>
                <a:solidFill>
                  <a:schemeClr val="bg1"/>
                </a:solidFill>
              </a:defRPr>
            </a:lvl1pPr>
          </a:lstStyle>
          <a:p>
            <a:fld id="{6724815F-2CD8-45DF-B565-50DD8735EBE7}" type="slidenum">
              <a:rPr lang="en-US" smtClean="0"/>
              <a:pPr/>
              <a:t>‹#›</a:t>
            </a:fld>
            <a:endParaRPr lang="en-US" dirty="0"/>
          </a:p>
        </p:txBody>
      </p:sp>
      <p:sp>
        <p:nvSpPr>
          <p:cNvPr id="10"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Tree>
    <p:extLst>
      <p:ext uri="{BB962C8B-B14F-4D97-AF65-F5344CB8AC3E}">
        <p14:creationId xmlns:p14="http://schemas.microsoft.com/office/powerpoint/2010/main" val="3376575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0"/>
            <a:ext cx="8753159" cy="562268"/>
          </a:xfrm>
          <a:prstGeom prst="rect">
            <a:avLst/>
          </a:prstGeom>
        </p:spPr>
      </p:pic>
      <p:sp>
        <p:nvSpPr>
          <p:cNvPr id="2" name="Title 1"/>
          <p:cNvSpPr>
            <a:spLocks noGrp="1"/>
          </p:cNvSpPr>
          <p:nvPr>
            <p:ph type="title" hasCustomPrompt="1"/>
          </p:nvPr>
        </p:nvSpPr>
        <p:spPr>
          <a:xfrm>
            <a:off x="356616" y="605756"/>
            <a:ext cx="7886700" cy="914400"/>
          </a:xfrm>
        </p:spPr>
        <p:txBody>
          <a:bodyPr/>
          <a:lstStyle/>
          <a:p>
            <a:r>
              <a:rPr lang="en-US" dirty="0"/>
              <a:t>Page title Century Gothic 24pt</a:t>
            </a:r>
          </a:p>
        </p:txBody>
      </p:sp>
      <p:sp>
        <p:nvSpPr>
          <p:cNvPr id="3" name="Text Placeholder 2"/>
          <p:cNvSpPr>
            <a:spLocks noGrp="1"/>
          </p:cNvSpPr>
          <p:nvPr>
            <p:ph type="body" idx="1" hasCustomPrompt="1"/>
          </p:nvPr>
        </p:nvSpPr>
        <p:spPr>
          <a:xfrm>
            <a:off x="356616" y="1681163"/>
            <a:ext cx="38862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Century Gothic 20pt Bold</a:t>
            </a:r>
          </a:p>
        </p:txBody>
      </p:sp>
      <p:sp>
        <p:nvSpPr>
          <p:cNvPr id="4" name="Content Placeholder 3"/>
          <p:cNvSpPr>
            <a:spLocks noGrp="1"/>
          </p:cNvSpPr>
          <p:nvPr>
            <p:ph sz="half" idx="2" hasCustomPrompt="1"/>
          </p:nvPr>
        </p:nvSpPr>
        <p:spPr>
          <a:xfrm>
            <a:off x="356616" y="2505075"/>
            <a:ext cx="3886200" cy="3684588"/>
          </a:xfrm>
        </p:spPr>
        <p:txBody>
          <a:bodyPr/>
          <a:lstStyle>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145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114550" marR="0" lvl="4"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Fifth level Body copy Century Gothic 14</a:t>
            </a:r>
          </a:p>
        </p:txBody>
      </p:sp>
      <p:sp>
        <p:nvSpPr>
          <p:cNvPr id="5" name="Text Placeholder 4"/>
          <p:cNvSpPr>
            <a:spLocks noGrp="1"/>
          </p:cNvSpPr>
          <p:nvPr>
            <p:ph type="body" sz="quarter" idx="3" hasCustomPrompt="1"/>
          </p:nvPr>
        </p:nvSpPr>
        <p:spPr>
          <a:xfrm>
            <a:off x="4629150" y="1681163"/>
            <a:ext cx="38862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Century Gothic 20pt Bold</a:t>
            </a:r>
          </a:p>
        </p:txBody>
      </p:sp>
      <p:sp>
        <p:nvSpPr>
          <p:cNvPr id="6" name="Content Placeholder 5"/>
          <p:cNvSpPr>
            <a:spLocks noGrp="1"/>
          </p:cNvSpPr>
          <p:nvPr>
            <p:ph sz="quarter" idx="4" hasCustomPrompt="1"/>
          </p:nvPr>
        </p:nvSpPr>
        <p:spPr>
          <a:xfrm>
            <a:off x="4629150" y="2505075"/>
            <a:ext cx="3886200" cy="3684588"/>
          </a:xfrm>
        </p:spPr>
        <p:txBody>
          <a:bodyPr/>
          <a:lstStyle>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145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114550" marR="0" lvl="4"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Fifth level Body copy Century Gothic 14</a:t>
            </a:r>
          </a:p>
        </p:txBody>
      </p:sp>
      <p:sp>
        <p:nvSpPr>
          <p:cNvPr id="7" name="Date Placeholder 6"/>
          <p:cNvSpPr>
            <a:spLocks noGrp="1"/>
          </p:cNvSpPr>
          <p:nvPr>
            <p:ph type="dt" sz="half" idx="10"/>
          </p:nvPr>
        </p:nvSpPr>
        <p:spPr/>
        <p:txBody>
          <a:bodyPr/>
          <a:lstStyle/>
          <a:p>
            <a:fld id="{D05A2733-527D-442A-B19E-09F86F533C30}" type="datetime1">
              <a:rPr lang="en-US" smtClean="0"/>
              <a:t>11/23/2017</a:t>
            </a:fld>
            <a:endParaRPr lang="en-US"/>
          </a:p>
        </p:txBody>
      </p:sp>
      <p:sp>
        <p:nvSpPr>
          <p:cNvPr id="8" name="Footer Placeholder 7"/>
          <p:cNvSpPr>
            <a:spLocks noGrp="1"/>
          </p:cNvSpPr>
          <p:nvPr>
            <p:ph type="ftr" sz="quarter" idx="11"/>
          </p:nvPr>
        </p:nvSpPr>
        <p:spPr>
          <a:xfrm>
            <a:off x="356616" y="6356350"/>
            <a:ext cx="3086100" cy="365125"/>
          </a:xfrm>
        </p:spPr>
        <p:txBody>
          <a:bodyPr/>
          <a:lstStyle/>
          <a:p>
            <a:r>
              <a:rPr lang="en-US"/>
              <a:t>www.acwapower.com</a:t>
            </a: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6724815F-2CD8-45DF-B565-50DD8735EBE7}" type="slidenum">
              <a:rPr lang="en-US" smtClean="0"/>
              <a:pPr/>
              <a:t>‹#›</a:t>
            </a:fld>
            <a:endParaRPr lang="en-US" dirty="0"/>
          </a:p>
        </p:txBody>
      </p:sp>
      <p:sp>
        <p:nvSpPr>
          <p:cNvPr id="12"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Tree>
    <p:extLst>
      <p:ext uri="{BB962C8B-B14F-4D97-AF65-F5344CB8AC3E}">
        <p14:creationId xmlns:p14="http://schemas.microsoft.com/office/powerpoint/2010/main" val="453732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0"/>
            <a:ext cx="8753159" cy="562268"/>
          </a:xfrm>
          <a:prstGeom prst="rect">
            <a:avLst/>
          </a:prstGeom>
        </p:spPr>
      </p:pic>
      <p:sp>
        <p:nvSpPr>
          <p:cNvPr id="2" name="Title 1"/>
          <p:cNvSpPr>
            <a:spLocks noGrp="1"/>
          </p:cNvSpPr>
          <p:nvPr>
            <p:ph type="title" hasCustomPrompt="1"/>
          </p:nvPr>
        </p:nvSpPr>
        <p:spPr/>
        <p:txBody>
          <a:bodyPr/>
          <a:lstStyle/>
          <a:p>
            <a:r>
              <a:rPr lang="en-US" dirty="0"/>
              <a:t>Page title Century Gothic 24pt</a:t>
            </a:r>
          </a:p>
        </p:txBody>
      </p:sp>
      <p:sp>
        <p:nvSpPr>
          <p:cNvPr id="3" name="Date Placeholder 2"/>
          <p:cNvSpPr>
            <a:spLocks noGrp="1"/>
          </p:cNvSpPr>
          <p:nvPr>
            <p:ph type="dt" sz="half" idx="10"/>
          </p:nvPr>
        </p:nvSpPr>
        <p:spPr/>
        <p:txBody>
          <a:bodyPr/>
          <a:lstStyle/>
          <a:p>
            <a:fld id="{B3A28E27-863B-4064-A769-A202E21825FF}" type="datetime1">
              <a:rPr lang="en-US" smtClean="0"/>
              <a:t>11/23/2017</a:t>
            </a:fld>
            <a:endParaRPr lang="en-US"/>
          </a:p>
        </p:txBody>
      </p:sp>
      <p:sp>
        <p:nvSpPr>
          <p:cNvPr id="4" name="Footer Placeholder 3"/>
          <p:cNvSpPr>
            <a:spLocks noGrp="1"/>
          </p:cNvSpPr>
          <p:nvPr>
            <p:ph type="ftr" sz="quarter" idx="11"/>
          </p:nvPr>
        </p:nvSpPr>
        <p:spPr/>
        <p:txBody>
          <a:bodyPr/>
          <a:lstStyle/>
          <a:p>
            <a:r>
              <a:rPr lang="en-US"/>
              <a:t>www.acwapower.com</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724815F-2CD8-45DF-B565-50DD8735EBE7}" type="slidenum">
              <a:rPr lang="en-US" smtClean="0"/>
              <a:pPr/>
              <a:t>‹#›</a:t>
            </a:fld>
            <a:endParaRPr lang="en-US" dirty="0"/>
          </a:p>
        </p:txBody>
      </p:sp>
      <p:sp>
        <p:nvSpPr>
          <p:cNvPr id="8"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Tree>
    <p:extLst>
      <p:ext uri="{BB962C8B-B14F-4D97-AF65-F5344CB8AC3E}">
        <p14:creationId xmlns:p14="http://schemas.microsoft.com/office/powerpoint/2010/main" val="3079328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0"/>
            <a:ext cx="8753159" cy="562268"/>
          </a:xfrm>
          <a:prstGeom prst="rect">
            <a:avLst/>
          </a:prstGeom>
        </p:spPr>
      </p:pic>
      <p:sp>
        <p:nvSpPr>
          <p:cNvPr id="2" name="Title 1"/>
          <p:cNvSpPr>
            <a:spLocks noGrp="1"/>
          </p:cNvSpPr>
          <p:nvPr>
            <p:ph type="title" hasCustomPrompt="1"/>
          </p:nvPr>
        </p:nvSpPr>
        <p:spPr>
          <a:xfrm>
            <a:off x="629841" y="457200"/>
            <a:ext cx="2949178" cy="1600200"/>
          </a:xfrm>
        </p:spPr>
        <p:txBody>
          <a:bodyPr anchor="b">
            <a:normAutofit/>
          </a:bodyPr>
          <a:lstStyle>
            <a:lvl1pPr>
              <a:defRPr sz="2400"/>
            </a:lvl1pPr>
          </a:lstStyle>
          <a:p>
            <a:r>
              <a:rPr lang="en-US" dirty="0"/>
              <a:t>Page title Century Gothic 24pt</a:t>
            </a:r>
          </a:p>
        </p:txBody>
      </p:sp>
      <p:sp>
        <p:nvSpPr>
          <p:cNvPr id="3" name="Content Placeholder 2"/>
          <p:cNvSpPr>
            <a:spLocks noGrp="1"/>
          </p:cNvSpPr>
          <p:nvPr>
            <p:ph idx="1" hasCustomPrompt="1"/>
          </p:nvPr>
        </p:nvSpPr>
        <p:spPr>
          <a:xfrm>
            <a:off x="3887391" y="987426"/>
            <a:ext cx="4629150" cy="4873625"/>
          </a:xfrm>
        </p:spPr>
        <p:txBody>
          <a:bodyPr/>
          <a:lstStyle>
            <a:lvl1pPr>
              <a:defRPr sz="2400" baseline="0"/>
            </a:lvl1pPr>
            <a:lvl2pPr>
              <a:defRPr sz="2000"/>
            </a:lvl2pPr>
            <a:lvl3pPr>
              <a:defRPr sz="1800" baseline="0"/>
            </a:lvl3pPr>
            <a:lvl4pPr>
              <a:defRPr sz="1600"/>
            </a:lvl4pPr>
            <a:lvl5pPr>
              <a:defRPr sz="1600"/>
            </a:lvl5pPr>
            <a:lvl6pPr>
              <a:defRPr sz="2000"/>
            </a:lvl6pPr>
            <a:lvl7pPr>
              <a:defRPr sz="2000"/>
            </a:lvl7pPr>
            <a:lvl8pPr>
              <a:defRPr sz="2000"/>
            </a:lvl8pPr>
            <a:lvl9pPr>
              <a:defRPr sz="2000"/>
            </a:lvl9pPr>
          </a:lstStyle>
          <a:p>
            <a:pPr lvl="0"/>
            <a:r>
              <a:rPr lang="en-US" dirty="0"/>
              <a:t>Century Gothic 24pt</a:t>
            </a:r>
          </a:p>
          <a:p>
            <a:pPr lvl="1"/>
            <a:r>
              <a:rPr lang="en-US" dirty="0"/>
              <a:t>Second level Century Gothic 20pt</a:t>
            </a:r>
          </a:p>
          <a:p>
            <a:pPr lvl="2"/>
            <a:r>
              <a:rPr lang="en-US" dirty="0"/>
              <a:t>Third level Century Gothic 18pt</a:t>
            </a:r>
          </a:p>
          <a:p>
            <a:pPr lvl="3"/>
            <a:r>
              <a:rPr lang="en-US" dirty="0"/>
              <a:t>Fourth level Century Gothic 16pt</a:t>
            </a:r>
          </a:p>
          <a:p>
            <a:pPr lvl="4"/>
            <a:r>
              <a:rPr lang="en-US" dirty="0"/>
              <a:t>Fifth level Century Gothic 16pt</a:t>
            </a:r>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Century Gothic 16pt</a:t>
            </a:r>
          </a:p>
        </p:txBody>
      </p:sp>
      <p:sp>
        <p:nvSpPr>
          <p:cNvPr id="5" name="Date Placeholder 4"/>
          <p:cNvSpPr>
            <a:spLocks noGrp="1"/>
          </p:cNvSpPr>
          <p:nvPr>
            <p:ph type="dt" sz="half" idx="10"/>
          </p:nvPr>
        </p:nvSpPr>
        <p:spPr/>
        <p:txBody>
          <a:bodyPr/>
          <a:lstStyle/>
          <a:p>
            <a:fld id="{DB086D05-ABA8-42AD-A181-C8B5B2AEB83D}" type="datetime1">
              <a:rPr lang="en-US" smtClean="0"/>
              <a:t>11/23/2017</a:t>
            </a:fld>
            <a:endParaRPr lang="en-US"/>
          </a:p>
        </p:txBody>
      </p:sp>
      <p:sp>
        <p:nvSpPr>
          <p:cNvPr id="6" name="Footer Placeholder 5"/>
          <p:cNvSpPr>
            <a:spLocks noGrp="1"/>
          </p:cNvSpPr>
          <p:nvPr>
            <p:ph type="ftr" sz="quarter" idx="11"/>
          </p:nvPr>
        </p:nvSpPr>
        <p:spPr/>
        <p:txBody>
          <a:bodyPr/>
          <a:lstStyle/>
          <a:p>
            <a:r>
              <a:rPr lang="en-US"/>
              <a:t>www.acwapower.com</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6724815F-2CD8-45DF-B565-50DD8735EBE7}" type="slidenum">
              <a:rPr lang="en-US" smtClean="0"/>
              <a:pPr/>
              <a:t>‹#›</a:t>
            </a:fld>
            <a:endParaRPr lang="en-US" dirty="0"/>
          </a:p>
        </p:txBody>
      </p:sp>
      <p:sp>
        <p:nvSpPr>
          <p:cNvPr id="10"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Tree>
    <p:extLst>
      <p:ext uri="{BB962C8B-B14F-4D97-AF65-F5344CB8AC3E}">
        <p14:creationId xmlns:p14="http://schemas.microsoft.com/office/powerpoint/2010/main" val="1761635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36512" y="-1"/>
            <a:ext cx="9331527" cy="6858001"/>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79512" y="-1"/>
            <a:ext cx="5400600" cy="3284985"/>
          </a:xfrm>
          <a:prstGeom prst="rect">
            <a:avLst/>
          </a:prstGeom>
        </p:spPr>
      </p:pic>
      <p:pic>
        <p:nvPicPr>
          <p:cNvPr id="10" name="Picture 9"/>
          <p:cNvPicPr>
            <a:picLocks noChangeAspect="1"/>
          </p:cNvPicPr>
          <p:nvPr userDrawn="1"/>
        </p:nvPicPr>
        <p:blipFill>
          <a:blip r:embed="rId4"/>
          <a:stretch>
            <a:fillRect/>
          </a:stretch>
        </p:blipFill>
        <p:spPr>
          <a:xfrm>
            <a:off x="356616" y="199895"/>
            <a:ext cx="1346200" cy="482600"/>
          </a:xfrm>
          <a:prstGeom prst="rect">
            <a:avLst/>
          </a:prstGeom>
        </p:spPr>
      </p:pic>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26005" y="2494863"/>
            <a:ext cx="1040411" cy="412988"/>
          </a:xfrm>
          <a:prstGeom prst="rect">
            <a:avLst/>
          </a:prstGeom>
        </p:spPr>
      </p:pic>
      <p:sp>
        <p:nvSpPr>
          <p:cNvPr id="12" name="Text Placeholder 2"/>
          <p:cNvSpPr>
            <a:spLocks noGrp="1"/>
          </p:cNvSpPr>
          <p:nvPr>
            <p:ph type="body" idx="1" hasCustomPrompt="1"/>
          </p:nvPr>
        </p:nvSpPr>
        <p:spPr>
          <a:xfrm>
            <a:off x="356616" y="2191989"/>
            <a:ext cx="3803904" cy="896112"/>
          </a:xfrm>
          <a:noFill/>
        </p:spPr>
        <p:txBody>
          <a:bodyPr>
            <a:normAutofit/>
          </a:bodyPr>
          <a:lstStyle>
            <a:lvl1pPr marL="0" indent="0">
              <a:buNone/>
              <a:defRPr sz="1800" baseline="0">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Date Century Gothic 18 </a:t>
            </a:r>
            <a:r>
              <a:rPr lang="en-US" dirty="0" err="1"/>
              <a:t>pt</a:t>
            </a:r>
            <a:endParaRPr lang="en-US" dirty="0"/>
          </a:p>
          <a:p>
            <a:pPr lvl="0"/>
            <a:r>
              <a:rPr lang="en-US" dirty="0"/>
              <a:t>By Name/Department 18pt</a:t>
            </a:r>
          </a:p>
        </p:txBody>
      </p:sp>
      <p:sp>
        <p:nvSpPr>
          <p:cNvPr id="13" name="Title 1"/>
          <p:cNvSpPr>
            <a:spLocks noGrp="1"/>
          </p:cNvSpPr>
          <p:nvPr>
            <p:ph type="title" hasCustomPrompt="1"/>
          </p:nvPr>
        </p:nvSpPr>
        <p:spPr>
          <a:xfrm>
            <a:off x="356616" y="1234314"/>
            <a:ext cx="4965192" cy="950976"/>
          </a:xfrm>
          <a:noFill/>
        </p:spPr>
        <p:txBody>
          <a:bodyPr anchor="ctr" anchorCtr="0">
            <a:normAutofit/>
          </a:bodyPr>
          <a:lstStyle>
            <a:lvl1pPr>
              <a:defRPr sz="2800" baseline="0">
                <a:solidFill>
                  <a:schemeClr val="bg1"/>
                </a:solidFill>
              </a:defRPr>
            </a:lvl1pPr>
          </a:lstStyle>
          <a:p>
            <a:r>
              <a:rPr lang="en-US" dirty="0"/>
              <a:t>Presentation Title </a:t>
            </a:r>
            <a:br>
              <a:rPr lang="en-US" dirty="0"/>
            </a:br>
            <a:r>
              <a:rPr lang="en-US" dirty="0"/>
              <a:t>Century Gothic 28 </a:t>
            </a:r>
            <a:r>
              <a:rPr lang="en-US" dirty="0" err="1"/>
              <a:t>pt</a:t>
            </a:r>
            <a:endParaRPr lang="en-US" dirty="0"/>
          </a:p>
        </p:txBody>
      </p:sp>
    </p:spTree>
    <p:extLst>
      <p:ext uri="{BB962C8B-B14F-4D97-AF65-F5344CB8AC3E}">
        <p14:creationId xmlns:p14="http://schemas.microsoft.com/office/powerpoint/2010/main" val="3795015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36511" y="0"/>
            <a:ext cx="9217024" cy="6854688"/>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82883" y="3312"/>
            <a:ext cx="8778234" cy="1865375"/>
          </a:xfrm>
          <a:prstGeom prst="rect">
            <a:avLst/>
          </a:prstGeom>
          <a:solidFill>
            <a:srgbClr val="005293">
              <a:alpha val="0"/>
            </a:srgbClr>
          </a:solidFill>
        </p:spPr>
      </p:pic>
      <p:sp>
        <p:nvSpPr>
          <p:cNvPr id="9" name="Title 1"/>
          <p:cNvSpPr>
            <a:spLocks noGrp="1"/>
          </p:cNvSpPr>
          <p:nvPr>
            <p:ph type="ctrTitle" hasCustomPrompt="1"/>
          </p:nvPr>
        </p:nvSpPr>
        <p:spPr>
          <a:xfrm>
            <a:off x="182880" y="692696"/>
            <a:ext cx="5933792" cy="432048"/>
          </a:xfr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sz="2400" b="1">
                <a:solidFill>
                  <a:schemeClr val="bg1"/>
                </a:solidFill>
                <a:latin typeface="Century Gothic" panose="020B0502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Chapter Title Century Gothic Bold 24pt</a:t>
            </a:r>
          </a:p>
        </p:txBody>
      </p:sp>
      <p:sp>
        <p:nvSpPr>
          <p:cNvPr id="12" name="Text Placeholder 8"/>
          <p:cNvSpPr>
            <a:spLocks noGrp="1"/>
          </p:cNvSpPr>
          <p:nvPr>
            <p:ph type="body" sz="quarter" idx="15" hasCustomPrompt="1"/>
          </p:nvPr>
        </p:nvSpPr>
        <p:spPr>
          <a:xfrm>
            <a:off x="179512"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
        <p:nvSpPr>
          <p:cNvPr id="13" name="Text Placeholder 11"/>
          <p:cNvSpPr>
            <a:spLocks noGrp="1"/>
          </p:cNvSpPr>
          <p:nvPr>
            <p:ph type="body" sz="quarter" idx="14" hasCustomPrompt="1"/>
          </p:nvPr>
        </p:nvSpPr>
        <p:spPr>
          <a:xfrm>
            <a:off x="179512" y="1106489"/>
            <a:ext cx="8240713" cy="763587"/>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b="0" dirty="0"/>
              <a:t>Presentation</a:t>
            </a:r>
            <a:r>
              <a:rPr lang="en-US" sz="2000" b="0" baseline="0" dirty="0"/>
              <a:t> Name</a:t>
            </a:r>
            <a:r>
              <a:rPr lang="en-US" sz="2000" b="0" dirty="0"/>
              <a:t> Century Gothic 20pt</a:t>
            </a:r>
            <a:endParaRPr lang="en-US" sz="2000" dirty="0"/>
          </a:p>
        </p:txBody>
      </p:sp>
    </p:spTree>
    <p:extLst>
      <p:ext uri="{BB962C8B-B14F-4D97-AF65-F5344CB8AC3E}">
        <p14:creationId xmlns:p14="http://schemas.microsoft.com/office/powerpoint/2010/main" val="106162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356616" y="569106"/>
            <a:ext cx="4745736" cy="914400"/>
          </a:xfrm>
        </p:spPr>
        <p:txBody>
          <a:bodyPr/>
          <a:lstStyle>
            <a:lvl1pPr>
              <a:defRPr baseline="0"/>
            </a:lvl1pPr>
          </a:lstStyle>
          <a:p>
            <a:r>
              <a:rPr lang="en-US" dirty="0"/>
              <a:t>Century Gothic 24pt</a:t>
            </a:r>
          </a:p>
        </p:txBody>
      </p:sp>
      <p:sp>
        <p:nvSpPr>
          <p:cNvPr id="13" name="Slide Number Placeholder 5"/>
          <p:cNvSpPr txBox="1">
            <a:spLocks/>
          </p:cNvSpPr>
          <p:nvPr userDrawn="1"/>
        </p:nvSpPr>
        <p:spPr>
          <a:xfrm>
            <a:off x="6876256" y="15847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24815F-2CD8-45DF-B565-50DD8735EBE7}" type="slidenum">
              <a:rPr lang="en-US" smtClean="0"/>
              <a:pPr/>
              <a:t>‹#›</a:t>
            </a:fld>
            <a:endParaRPr lang="en-US" dirty="0"/>
          </a:p>
        </p:txBody>
      </p:sp>
    </p:spTree>
    <p:extLst>
      <p:ext uri="{BB962C8B-B14F-4D97-AF65-F5344CB8AC3E}">
        <p14:creationId xmlns:p14="http://schemas.microsoft.com/office/powerpoint/2010/main" val="2527491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1831CE7-7B6B-46F8-9796-81D68AEF9A4A}" type="slidenum">
              <a:rPr lang="en-GB" smtClean="0"/>
              <a:t>‹#›</a:t>
            </a:fld>
            <a:endParaRPr lang="en-GB"/>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0"/>
            <a:ext cx="8753159" cy="562268"/>
          </a:xfrm>
          <a:prstGeom prst="rect">
            <a:avLst/>
          </a:prstGeom>
        </p:spPr>
      </p:pic>
      <p:sp>
        <p:nvSpPr>
          <p:cNvPr id="9"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
        <p:nvSpPr>
          <p:cNvPr id="11" name="Date Placeholder 3"/>
          <p:cNvSpPr>
            <a:spLocks noGrp="1"/>
          </p:cNvSpPr>
          <p:nvPr>
            <p:ph type="dt" sz="half" idx="2"/>
          </p:nvPr>
        </p:nvSpPr>
        <p:spPr>
          <a:xfrm>
            <a:off x="4283968" y="6309320"/>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12752157-9386-45AB-A5D7-3F20C2D423E5}" type="datetimeFigureOut">
              <a:rPr lang="en-GB" smtClean="0"/>
              <a:pPr/>
              <a:t>23/11/2017</a:t>
            </a:fld>
            <a:endParaRPr lang="en-GB" dirty="0"/>
          </a:p>
        </p:txBody>
      </p:sp>
      <p:sp>
        <p:nvSpPr>
          <p:cNvPr id="12" name="Footer Placeholder 4"/>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r>
              <a:rPr lang="en-GB" dirty="0"/>
              <a:t>www.acwapower.com</a:t>
            </a:r>
          </a:p>
        </p:txBody>
      </p:sp>
      <p:sp>
        <p:nvSpPr>
          <p:cNvPr id="15" name="Title 1"/>
          <p:cNvSpPr>
            <a:spLocks noGrp="1"/>
          </p:cNvSpPr>
          <p:nvPr>
            <p:ph type="title" hasCustomPrompt="1"/>
          </p:nvPr>
        </p:nvSpPr>
        <p:spPr>
          <a:xfrm>
            <a:off x="356616" y="569106"/>
            <a:ext cx="4745736" cy="914400"/>
          </a:xfrm>
        </p:spPr>
        <p:txBody>
          <a:bodyPr/>
          <a:lstStyle>
            <a:lvl1pPr>
              <a:defRPr baseline="0">
                <a:solidFill>
                  <a:srgbClr val="3FAE2A"/>
                </a:solidFill>
              </a:defRPr>
            </a:lvl1pPr>
          </a:lstStyle>
          <a:p>
            <a:r>
              <a:rPr lang="en-US" dirty="0"/>
              <a:t>Century Gothic 24pt</a:t>
            </a:r>
          </a:p>
        </p:txBody>
      </p:sp>
      <p:sp>
        <p:nvSpPr>
          <p:cNvPr id="13" name="Slide Number Placeholder 5"/>
          <p:cNvSpPr txBox="1">
            <a:spLocks/>
          </p:cNvSpPr>
          <p:nvPr userDrawn="1"/>
        </p:nvSpPr>
        <p:spPr>
          <a:xfrm>
            <a:off x="6876256" y="15847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24815F-2CD8-45DF-B565-50DD8735EBE7}" type="slidenum">
              <a:rPr lang="en-US" smtClean="0"/>
              <a:pPr/>
              <a:t>‹#›</a:t>
            </a:fld>
            <a:endParaRPr lang="en-US" dirty="0"/>
          </a:p>
        </p:txBody>
      </p:sp>
    </p:spTree>
    <p:extLst>
      <p:ext uri="{BB962C8B-B14F-4D97-AF65-F5344CB8AC3E}">
        <p14:creationId xmlns:p14="http://schemas.microsoft.com/office/powerpoint/2010/main" val="576675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0"/>
            <a:ext cx="8753159" cy="562268"/>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Page Title Century Gothic 24pt</a:t>
            </a:r>
          </a:p>
        </p:txBody>
      </p:sp>
      <p:sp>
        <p:nvSpPr>
          <p:cNvPr id="3" name="Date Placeholder 2"/>
          <p:cNvSpPr>
            <a:spLocks noGrp="1"/>
          </p:cNvSpPr>
          <p:nvPr>
            <p:ph type="dt" sz="half" idx="10"/>
          </p:nvPr>
        </p:nvSpPr>
        <p:spPr/>
        <p:txBody>
          <a:bodyPr/>
          <a:lstStyle/>
          <a:p>
            <a:fld id="{D22F896A-F1B6-4725-B149-1C5AFB1C5D86}" type="datetime1">
              <a:rPr lang="en-US" smtClean="0"/>
              <a:t>11/23/2017</a:t>
            </a:fld>
            <a:endParaRPr lang="en-US" dirty="0"/>
          </a:p>
        </p:txBody>
      </p:sp>
      <p:sp>
        <p:nvSpPr>
          <p:cNvPr id="4" name="Footer Placeholder 3"/>
          <p:cNvSpPr>
            <a:spLocks noGrp="1"/>
          </p:cNvSpPr>
          <p:nvPr>
            <p:ph type="ftr" sz="quarter" idx="11"/>
          </p:nvPr>
        </p:nvSpPr>
        <p:spPr/>
        <p:txBody>
          <a:bodyPr/>
          <a:lstStyle/>
          <a:p>
            <a:r>
              <a:rPr lang="en-US"/>
              <a:t>www.acwapower.com</a:t>
            </a:r>
            <a:endParaRPr lang="en-US" dirty="0"/>
          </a:p>
        </p:txBody>
      </p:sp>
      <p:sp>
        <p:nvSpPr>
          <p:cNvPr id="6" name="Text Placeholder 2"/>
          <p:cNvSpPr>
            <a:spLocks noGrp="1"/>
          </p:cNvSpPr>
          <p:nvPr>
            <p:ph idx="1" hasCustomPrompt="1"/>
          </p:nvPr>
        </p:nvSpPr>
        <p:spPr>
          <a:xfrm>
            <a:off x="356616" y="1825625"/>
            <a:ext cx="7886700" cy="4351338"/>
          </a:xfrm>
          <a:prstGeom prst="rect">
            <a:avLst/>
          </a:prstGeom>
        </p:spPr>
        <p:txBody>
          <a:bodyPr vert="horz" lIns="91440" tIns="45720" rIns="91440" bIns="45720" rtlCol="0">
            <a:normAutofit/>
          </a:bodyPr>
          <a:lstStyle>
            <a:lvl1pPr>
              <a:defRPr baseline="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3716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Fifth level Body copy Century Gothic 14</a:t>
            </a:r>
          </a:p>
        </p:txBody>
      </p:sp>
      <p:sp>
        <p:nvSpPr>
          <p:cNvPr id="9"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
        <p:nvSpPr>
          <p:cNvPr id="10" name="Slide Number Placeholder 5"/>
          <p:cNvSpPr>
            <a:spLocks noGrp="1"/>
          </p:cNvSpPr>
          <p:nvPr>
            <p:ph type="sldNum" sz="quarter" idx="12"/>
          </p:nvPr>
        </p:nvSpPr>
        <p:spPr>
          <a:xfrm>
            <a:off x="6876256" y="188640"/>
            <a:ext cx="2133600" cy="365125"/>
          </a:xfrm>
        </p:spPr>
        <p:txBody>
          <a:bodyPr/>
          <a:lstStyle>
            <a:lvl1pPr>
              <a:defRPr baseline="0">
                <a:solidFill>
                  <a:schemeClr val="bg1"/>
                </a:solidFill>
              </a:defRPr>
            </a:lvl1pPr>
          </a:lstStyle>
          <a:p>
            <a:fld id="{6724815F-2CD8-45DF-B565-50DD8735EBE7}" type="slidenum">
              <a:rPr lang="en-US" smtClean="0"/>
              <a:pPr/>
              <a:t>‹#›</a:t>
            </a:fld>
            <a:endParaRPr lang="en-US" dirty="0"/>
          </a:p>
        </p:txBody>
      </p:sp>
    </p:spTree>
    <p:extLst>
      <p:ext uri="{BB962C8B-B14F-4D97-AF65-F5344CB8AC3E}">
        <p14:creationId xmlns:p14="http://schemas.microsoft.com/office/powerpoint/2010/main" val="1069229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0"/>
            <a:ext cx="8753159" cy="562268"/>
          </a:xfrm>
          <a:prstGeom prst="rect">
            <a:avLst/>
          </a:prstGeom>
        </p:spPr>
      </p:pic>
      <p:sp>
        <p:nvSpPr>
          <p:cNvPr id="2" name="Title 1"/>
          <p:cNvSpPr>
            <a:spLocks noGrp="1"/>
          </p:cNvSpPr>
          <p:nvPr>
            <p:ph type="title" hasCustomPrompt="1"/>
          </p:nvPr>
        </p:nvSpPr>
        <p:spPr/>
        <p:txBody>
          <a:bodyPr/>
          <a:lstStyle>
            <a:lvl1pPr>
              <a:defRPr sz="2400" baseline="0">
                <a:solidFill>
                  <a:srgbClr val="3FAE2A"/>
                </a:solidFill>
              </a:defRPr>
            </a:lvl1pPr>
          </a:lstStyle>
          <a:p>
            <a:r>
              <a:rPr lang="en-US" dirty="0"/>
              <a:t>Page title Century Gothic 24pt</a:t>
            </a:r>
          </a:p>
        </p:txBody>
      </p:sp>
      <p:sp>
        <p:nvSpPr>
          <p:cNvPr id="3" name="Content Placeholder 2"/>
          <p:cNvSpPr>
            <a:spLocks noGrp="1"/>
          </p:cNvSpPr>
          <p:nvPr>
            <p:ph idx="1" hasCustomPrompt="1"/>
          </p:nvPr>
        </p:nvSpPr>
        <p:spPr>
          <a:xfrm>
            <a:off x="356616" y="1825625"/>
            <a:ext cx="4709160" cy="3474720"/>
          </a:xfrm>
        </p:spPr>
        <p:txBody>
          <a:bodyPr/>
          <a:lstStyle>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145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114550" marR="0" lvl="4"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Fifth level Body copy Century Gothic 14</a:t>
            </a:r>
          </a:p>
          <a:p>
            <a:pPr lvl="4"/>
            <a:endParaRPr lang="en-US" dirty="0"/>
          </a:p>
        </p:txBody>
      </p:sp>
      <p:sp>
        <p:nvSpPr>
          <p:cNvPr id="4" name="Date Placeholder 3"/>
          <p:cNvSpPr>
            <a:spLocks noGrp="1"/>
          </p:cNvSpPr>
          <p:nvPr>
            <p:ph type="dt" sz="half" idx="10"/>
          </p:nvPr>
        </p:nvSpPr>
        <p:spPr/>
        <p:txBody>
          <a:bodyPr/>
          <a:lstStyle/>
          <a:p>
            <a:fld id="{5562B33B-F624-4A67-A646-501F37A63B82}" type="datetime1">
              <a:rPr lang="en-US" smtClean="0"/>
              <a:t>11/23/2017</a:t>
            </a:fld>
            <a:endParaRPr lang="en-US"/>
          </a:p>
        </p:txBody>
      </p:sp>
      <p:sp>
        <p:nvSpPr>
          <p:cNvPr id="5" name="Footer Placeholder 4"/>
          <p:cNvSpPr>
            <a:spLocks noGrp="1"/>
          </p:cNvSpPr>
          <p:nvPr>
            <p:ph type="ftr" sz="quarter" idx="11"/>
          </p:nvPr>
        </p:nvSpPr>
        <p:spPr>
          <a:xfrm>
            <a:off x="356616" y="6356350"/>
            <a:ext cx="3086100" cy="365125"/>
          </a:xfrm>
        </p:spPr>
        <p:txBody>
          <a:bodyPr/>
          <a:lstStyle/>
          <a:p>
            <a:r>
              <a:rPr lang="en-US" dirty="0"/>
              <a:t>www.acwapower.com</a:t>
            </a:r>
          </a:p>
        </p:txBody>
      </p:sp>
      <p:sp>
        <p:nvSpPr>
          <p:cNvPr id="6" name="Slide Number Placeholder 5"/>
          <p:cNvSpPr>
            <a:spLocks noGrp="1"/>
          </p:cNvSpPr>
          <p:nvPr>
            <p:ph type="sldNum" sz="quarter" idx="12"/>
          </p:nvPr>
        </p:nvSpPr>
        <p:spPr/>
        <p:txBody>
          <a:bodyPr/>
          <a:lstStyle>
            <a:lvl1pPr>
              <a:defRPr baseline="0">
                <a:solidFill>
                  <a:schemeClr val="bg1"/>
                </a:solidFill>
              </a:defRPr>
            </a:lvl1pPr>
          </a:lstStyle>
          <a:p>
            <a:fld id="{6724815F-2CD8-45DF-B565-50DD8735EBE7}" type="slidenum">
              <a:rPr lang="en-US" smtClean="0"/>
              <a:pPr/>
              <a:t>‹#›</a:t>
            </a:fld>
            <a:endParaRPr lang="en-US" dirty="0"/>
          </a:p>
        </p:txBody>
      </p:sp>
      <p:sp>
        <p:nvSpPr>
          <p:cNvPr id="9" name="Content Placeholder 2"/>
          <p:cNvSpPr>
            <a:spLocks noGrp="1"/>
          </p:cNvSpPr>
          <p:nvPr>
            <p:ph idx="13" hasCustomPrompt="1"/>
          </p:nvPr>
        </p:nvSpPr>
        <p:spPr>
          <a:xfrm>
            <a:off x="6035040" y="1207008"/>
            <a:ext cx="2898648" cy="4215384"/>
          </a:xfrm>
        </p:spPr>
        <p:txBody>
          <a:bodyPr/>
          <a:lstStyle>
            <a:lvl1pPr>
              <a:defRPr/>
            </a:lvl1pPr>
          </a:lstStyle>
          <a:p>
            <a:pPr lvl="0"/>
            <a:r>
              <a:rPr lang="en-US" dirty="0"/>
              <a:t>Photo</a:t>
            </a:r>
          </a:p>
        </p:txBody>
      </p:sp>
      <p:sp>
        <p:nvSpPr>
          <p:cNvPr id="10" name="Text Placeholder 8"/>
          <p:cNvSpPr>
            <a:spLocks noGrp="1"/>
          </p:cNvSpPr>
          <p:nvPr>
            <p:ph type="body" sz="quarter" idx="14"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Tree>
    <p:extLst>
      <p:ext uri="{BB962C8B-B14F-4D97-AF65-F5344CB8AC3E}">
        <p14:creationId xmlns:p14="http://schemas.microsoft.com/office/powerpoint/2010/main" val="3477768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5082"/>
            <a:ext cx="8753159" cy="562268"/>
          </a:xfrm>
          <a:prstGeom prst="rect">
            <a:avLst/>
          </a:prstGeom>
        </p:spPr>
      </p:pic>
      <p:sp>
        <p:nvSpPr>
          <p:cNvPr id="2" name="Title 1"/>
          <p:cNvSpPr>
            <a:spLocks noGrp="1"/>
          </p:cNvSpPr>
          <p:nvPr>
            <p:ph type="title" hasCustomPrompt="1"/>
          </p:nvPr>
        </p:nvSpPr>
        <p:spPr/>
        <p:txBody>
          <a:bodyPr/>
          <a:lstStyle/>
          <a:p>
            <a:r>
              <a:rPr lang="en-US" dirty="0"/>
              <a:t>Page title Century Gothic 24pt</a:t>
            </a:r>
          </a:p>
        </p:txBody>
      </p:sp>
      <p:sp>
        <p:nvSpPr>
          <p:cNvPr id="3" name="Content Placeholder 2"/>
          <p:cNvSpPr>
            <a:spLocks noGrp="1"/>
          </p:cNvSpPr>
          <p:nvPr>
            <p:ph sz="half" idx="1" hasCustomPrompt="1"/>
          </p:nvPr>
        </p:nvSpPr>
        <p:spPr>
          <a:xfrm>
            <a:off x="628650" y="1825625"/>
            <a:ext cx="3886200" cy="4351338"/>
          </a:xfrm>
        </p:spPr>
        <p:txBody>
          <a:bodyPr/>
          <a:lstStyle>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145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114550" marR="0" lvl="4"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Fifth level Body copy Century Gothic 14</a:t>
            </a:r>
          </a:p>
        </p:txBody>
      </p:sp>
      <p:sp>
        <p:nvSpPr>
          <p:cNvPr id="4" name="Content Placeholder 3"/>
          <p:cNvSpPr>
            <a:spLocks noGrp="1"/>
          </p:cNvSpPr>
          <p:nvPr>
            <p:ph sz="half" idx="2" hasCustomPrompt="1"/>
          </p:nvPr>
        </p:nvSpPr>
        <p:spPr>
          <a:xfrm>
            <a:off x="4629150" y="1825625"/>
            <a:ext cx="3886200" cy="4351338"/>
          </a:xfrm>
        </p:spPr>
        <p:txBody>
          <a:bodyPr/>
          <a:lstStyle>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145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114550" marR="0" lvl="4"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Fifth level Body copy Century Gothic 14</a:t>
            </a:r>
          </a:p>
        </p:txBody>
      </p:sp>
      <p:sp>
        <p:nvSpPr>
          <p:cNvPr id="5" name="Date Placeholder 4"/>
          <p:cNvSpPr>
            <a:spLocks noGrp="1"/>
          </p:cNvSpPr>
          <p:nvPr>
            <p:ph type="dt" sz="half" idx="10"/>
          </p:nvPr>
        </p:nvSpPr>
        <p:spPr/>
        <p:txBody>
          <a:bodyPr/>
          <a:lstStyle/>
          <a:p>
            <a:fld id="{1E155936-F88C-4DCD-84BF-9282727B6108}" type="datetime1">
              <a:rPr lang="en-US" smtClean="0"/>
              <a:t>11/23/2017</a:t>
            </a:fld>
            <a:endParaRPr lang="en-US" dirty="0"/>
          </a:p>
        </p:txBody>
      </p:sp>
      <p:sp>
        <p:nvSpPr>
          <p:cNvPr id="6" name="Footer Placeholder 5"/>
          <p:cNvSpPr>
            <a:spLocks noGrp="1"/>
          </p:cNvSpPr>
          <p:nvPr>
            <p:ph type="ftr" sz="quarter" idx="11"/>
          </p:nvPr>
        </p:nvSpPr>
        <p:spPr/>
        <p:txBody>
          <a:bodyPr/>
          <a:lstStyle/>
          <a:p>
            <a:r>
              <a:rPr lang="en-US"/>
              <a:t>www.acwapower.com</a:t>
            </a:r>
          </a:p>
        </p:txBody>
      </p:sp>
      <p:sp>
        <p:nvSpPr>
          <p:cNvPr id="7" name="Slide Number Placeholder 6"/>
          <p:cNvSpPr>
            <a:spLocks noGrp="1"/>
          </p:cNvSpPr>
          <p:nvPr>
            <p:ph type="sldNum" sz="quarter" idx="12"/>
          </p:nvPr>
        </p:nvSpPr>
        <p:spPr>
          <a:xfrm>
            <a:off x="8244408" y="188640"/>
            <a:ext cx="765448" cy="365125"/>
          </a:xfrm>
        </p:spPr>
        <p:txBody>
          <a:bodyPr/>
          <a:lstStyle>
            <a:lvl1pPr>
              <a:defRPr>
                <a:solidFill>
                  <a:schemeClr val="bg1"/>
                </a:solidFill>
              </a:defRPr>
            </a:lvl1pPr>
          </a:lstStyle>
          <a:p>
            <a:fld id="{6724815F-2CD8-45DF-B565-50DD8735EBE7}" type="slidenum">
              <a:rPr lang="en-US" smtClean="0"/>
              <a:pPr/>
              <a:t>‹#›</a:t>
            </a:fld>
            <a:endParaRPr lang="en-US" dirty="0"/>
          </a:p>
        </p:txBody>
      </p:sp>
      <p:sp>
        <p:nvSpPr>
          <p:cNvPr id="10"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Tree>
    <p:extLst>
      <p:ext uri="{BB962C8B-B14F-4D97-AF65-F5344CB8AC3E}">
        <p14:creationId xmlns:p14="http://schemas.microsoft.com/office/powerpoint/2010/main" val="3575321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0"/>
            <a:ext cx="8753159" cy="562268"/>
          </a:xfrm>
          <a:prstGeom prst="rect">
            <a:avLst/>
          </a:prstGeom>
        </p:spPr>
      </p:pic>
      <p:sp>
        <p:nvSpPr>
          <p:cNvPr id="2" name="Title 1"/>
          <p:cNvSpPr>
            <a:spLocks noGrp="1"/>
          </p:cNvSpPr>
          <p:nvPr>
            <p:ph type="title" hasCustomPrompt="1"/>
          </p:nvPr>
        </p:nvSpPr>
        <p:spPr>
          <a:xfrm>
            <a:off x="356616" y="605756"/>
            <a:ext cx="7886700" cy="914400"/>
          </a:xfrm>
        </p:spPr>
        <p:txBody>
          <a:bodyPr/>
          <a:lstStyle/>
          <a:p>
            <a:r>
              <a:rPr lang="en-US" dirty="0"/>
              <a:t>Page title Century Gothic 24pt</a:t>
            </a:r>
          </a:p>
        </p:txBody>
      </p:sp>
      <p:sp>
        <p:nvSpPr>
          <p:cNvPr id="3" name="Text Placeholder 2"/>
          <p:cNvSpPr>
            <a:spLocks noGrp="1"/>
          </p:cNvSpPr>
          <p:nvPr>
            <p:ph type="body" idx="1" hasCustomPrompt="1"/>
          </p:nvPr>
        </p:nvSpPr>
        <p:spPr>
          <a:xfrm>
            <a:off x="356616" y="1681163"/>
            <a:ext cx="38862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Century Gothic 20pt Bold</a:t>
            </a:r>
          </a:p>
        </p:txBody>
      </p:sp>
      <p:sp>
        <p:nvSpPr>
          <p:cNvPr id="4" name="Content Placeholder 3"/>
          <p:cNvSpPr>
            <a:spLocks noGrp="1"/>
          </p:cNvSpPr>
          <p:nvPr>
            <p:ph sz="half" idx="2" hasCustomPrompt="1"/>
          </p:nvPr>
        </p:nvSpPr>
        <p:spPr>
          <a:xfrm>
            <a:off x="356616" y="2505075"/>
            <a:ext cx="3886200" cy="3684588"/>
          </a:xfrm>
        </p:spPr>
        <p:txBody>
          <a:bodyPr/>
          <a:lstStyle>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145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114550" marR="0" lvl="4"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Fifth level Body copy Century Gothic 14</a:t>
            </a:r>
          </a:p>
        </p:txBody>
      </p:sp>
      <p:sp>
        <p:nvSpPr>
          <p:cNvPr id="5" name="Text Placeholder 4"/>
          <p:cNvSpPr>
            <a:spLocks noGrp="1"/>
          </p:cNvSpPr>
          <p:nvPr>
            <p:ph type="body" sz="quarter" idx="3" hasCustomPrompt="1"/>
          </p:nvPr>
        </p:nvSpPr>
        <p:spPr>
          <a:xfrm>
            <a:off x="4629150" y="1681163"/>
            <a:ext cx="38862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Century Gothic 20pt Bold</a:t>
            </a:r>
          </a:p>
        </p:txBody>
      </p:sp>
      <p:sp>
        <p:nvSpPr>
          <p:cNvPr id="6" name="Content Placeholder 5"/>
          <p:cNvSpPr>
            <a:spLocks noGrp="1"/>
          </p:cNvSpPr>
          <p:nvPr>
            <p:ph sz="quarter" idx="4" hasCustomPrompt="1"/>
          </p:nvPr>
        </p:nvSpPr>
        <p:spPr>
          <a:xfrm>
            <a:off x="4629150" y="2505075"/>
            <a:ext cx="3886200" cy="3684588"/>
          </a:xfrm>
        </p:spPr>
        <p:txBody>
          <a:bodyPr/>
          <a:lstStyle>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145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114550" marR="0" lvl="4"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Fifth level Body copy Century Gothic 14</a:t>
            </a:r>
          </a:p>
        </p:txBody>
      </p:sp>
      <p:sp>
        <p:nvSpPr>
          <p:cNvPr id="7" name="Date Placeholder 6"/>
          <p:cNvSpPr>
            <a:spLocks noGrp="1"/>
          </p:cNvSpPr>
          <p:nvPr>
            <p:ph type="dt" sz="half" idx="10"/>
          </p:nvPr>
        </p:nvSpPr>
        <p:spPr/>
        <p:txBody>
          <a:bodyPr/>
          <a:lstStyle/>
          <a:p>
            <a:fld id="{D05A2733-527D-442A-B19E-09F86F533C30}" type="datetime1">
              <a:rPr lang="en-US" smtClean="0"/>
              <a:t>11/23/2017</a:t>
            </a:fld>
            <a:endParaRPr lang="en-US"/>
          </a:p>
        </p:txBody>
      </p:sp>
      <p:sp>
        <p:nvSpPr>
          <p:cNvPr id="8" name="Footer Placeholder 7"/>
          <p:cNvSpPr>
            <a:spLocks noGrp="1"/>
          </p:cNvSpPr>
          <p:nvPr>
            <p:ph type="ftr" sz="quarter" idx="11"/>
          </p:nvPr>
        </p:nvSpPr>
        <p:spPr>
          <a:xfrm>
            <a:off x="356616" y="6356350"/>
            <a:ext cx="3086100" cy="365125"/>
          </a:xfrm>
        </p:spPr>
        <p:txBody>
          <a:bodyPr/>
          <a:lstStyle/>
          <a:p>
            <a:r>
              <a:rPr lang="en-US"/>
              <a:t>www.acwapower.com</a:t>
            </a: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6724815F-2CD8-45DF-B565-50DD8735EBE7}" type="slidenum">
              <a:rPr lang="en-US" smtClean="0"/>
              <a:pPr/>
              <a:t>‹#›</a:t>
            </a:fld>
            <a:endParaRPr lang="en-US" dirty="0"/>
          </a:p>
        </p:txBody>
      </p:sp>
      <p:sp>
        <p:nvSpPr>
          <p:cNvPr id="12"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Tree>
    <p:extLst>
      <p:ext uri="{BB962C8B-B14F-4D97-AF65-F5344CB8AC3E}">
        <p14:creationId xmlns:p14="http://schemas.microsoft.com/office/powerpoint/2010/main" val="4275086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0"/>
            <a:ext cx="8753159" cy="562268"/>
          </a:xfrm>
          <a:prstGeom prst="rect">
            <a:avLst/>
          </a:prstGeom>
        </p:spPr>
      </p:pic>
      <p:sp>
        <p:nvSpPr>
          <p:cNvPr id="2" name="Title 1"/>
          <p:cNvSpPr>
            <a:spLocks noGrp="1"/>
          </p:cNvSpPr>
          <p:nvPr>
            <p:ph type="title" hasCustomPrompt="1"/>
          </p:nvPr>
        </p:nvSpPr>
        <p:spPr/>
        <p:txBody>
          <a:bodyPr/>
          <a:lstStyle/>
          <a:p>
            <a:r>
              <a:rPr lang="en-US" dirty="0"/>
              <a:t>Page title Century Gothic 24pt</a:t>
            </a:r>
          </a:p>
        </p:txBody>
      </p:sp>
      <p:sp>
        <p:nvSpPr>
          <p:cNvPr id="3" name="Date Placeholder 2"/>
          <p:cNvSpPr>
            <a:spLocks noGrp="1"/>
          </p:cNvSpPr>
          <p:nvPr>
            <p:ph type="dt" sz="half" idx="10"/>
          </p:nvPr>
        </p:nvSpPr>
        <p:spPr/>
        <p:txBody>
          <a:bodyPr/>
          <a:lstStyle/>
          <a:p>
            <a:fld id="{B3A28E27-863B-4064-A769-A202E21825FF}" type="datetime1">
              <a:rPr lang="en-US" smtClean="0"/>
              <a:t>11/23/2017</a:t>
            </a:fld>
            <a:endParaRPr lang="en-US"/>
          </a:p>
        </p:txBody>
      </p:sp>
      <p:sp>
        <p:nvSpPr>
          <p:cNvPr id="4" name="Footer Placeholder 3"/>
          <p:cNvSpPr>
            <a:spLocks noGrp="1"/>
          </p:cNvSpPr>
          <p:nvPr>
            <p:ph type="ftr" sz="quarter" idx="11"/>
          </p:nvPr>
        </p:nvSpPr>
        <p:spPr/>
        <p:txBody>
          <a:bodyPr/>
          <a:lstStyle/>
          <a:p>
            <a:r>
              <a:rPr lang="en-US"/>
              <a:t>www.acwapower.com</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724815F-2CD8-45DF-B565-50DD8735EBE7}" type="slidenum">
              <a:rPr lang="en-US" smtClean="0"/>
              <a:pPr/>
              <a:t>‹#›</a:t>
            </a:fld>
            <a:endParaRPr lang="en-US" dirty="0"/>
          </a:p>
        </p:txBody>
      </p:sp>
      <p:sp>
        <p:nvSpPr>
          <p:cNvPr id="8"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Tree>
    <p:extLst>
      <p:ext uri="{BB962C8B-B14F-4D97-AF65-F5344CB8AC3E}">
        <p14:creationId xmlns:p14="http://schemas.microsoft.com/office/powerpoint/2010/main" val="3139912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0"/>
            <a:ext cx="8753159" cy="562268"/>
          </a:xfrm>
          <a:prstGeom prst="rect">
            <a:avLst/>
          </a:prstGeom>
        </p:spPr>
      </p:pic>
      <p:sp>
        <p:nvSpPr>
          <p:cNvPr id="2" name="Title 1"/>
          <p:cNvSpPr>
            <a:spLocks noGrp="1"/>
          </p:cNvSpPr>
          <p:nvPr>
            <p:ph type="title" hasCustomPrompt="1"/>
          </p:nvPr>
        </p:nvSpPr>
        <p:spPr>
          <a:xfrm>
            <a:off x="629841" y="457200"/>
            <a:ext cx="2949178" cy="1600200"/>
          </a:xfrm>
        </p:spPr>
        <p:txBody>
          <a:bodyPr anchor="b">
            <a:normAutofit/>
          </a:bodyPr>
          <a:lstStyle>
            <a:lvl1pPr>
              <a:defRPr sz="2400"/>
            </a:lvl1pPr>
          </a:lstStyle>
          <a:p>
            <a:r>
              <a:rPr lang="en-US" dirty="0"/>
              <a:t>Page title Century Gothic 24pt</a:t>
            </a:r>
          </a:p>
        </p:txBody>
      </p:sp>
      <p:sp>
        <p:nvSpPr>
          <p:cNvPr id="3" name="Content Placeholder 2"/>
          <p:cNvSpPr>
            <a:spLocks noGrp="1"/>
          </p:cNvSpPr>
          <p:nvPr>
            <p:ph idx="1" hasCustomPrompt="1"/>
          </p:nvPr>
        </p:nvSpPr>
        <p:spPr>
          <a:xfrm>
            <a:off x="3887391" y="987426"/>
            <a:ext cx="4629150" cy="4873625"/>
          </a:xfrm>
        </p:spPr>
        <p:txBody>
          <a:bodyPr/>
          <a:lstStyle>
            <a:lvl1pPr>
              <a:defRPr sz="2400" baseline="0"/>
            </a:lvl1pPr>
            <a:lvl2pPr>
              <a:defRPr sz="2000"/>
            </a:lvl2pPr>
            <a:lvl3pPr>
              <a:defRPr sz="1800" baseline="0"/>
            </a:lvl3pPr>
            <a:lvl4pPr>
              <a:defRPr sz="1600"/>
            </a:lvl4pPr>
            <a:lvl5pPr>
              <a:defRPr sz="1600"/>
            </a:lvl5pPr>
            <a:lvl6pPr>
              <a:defRPr sz="2000"/>
            </a:lvl6pPr>
            <a:lvl7pPr>
              <a:defRPr sz="2000"/>
            </a:lvl7pPr>
            <a:lvl8pPr>
              <a:defRPr sz="2000"/>
            </a:lvl8pPr>
            <a:lvl9pPr>
              <a:defRPr sz="2000"/>
            </a:lvl9pPr>
          </a:lstStyle>
          <a:p>
            <a:pPr lvl="0"/>
            <a:r>
              <a:rPr lang="en-US" dirty="0"/>
              <a:t>Century Gothic 24pt</a:t>
            </a:r>
          </a:p>
          <a:p>
            <a:pPr lvl="1"/>
            <a:r>
              <a:rPr lang="en-US" dirty="0"/>
              <a:t>Second level Century Gothic 20pt</a:t>
            </a:r>
          </a:p>
          <a:p>
            <a:pPr lvl="2"/>
            <a:r>
              <a:rPr lang="en-US" dirty="0"/>
              <a:t>Third level Century Gothic 18pt</a:t>
            </a:r>
          </a:p>
          <a:p>
            <a:pPr lvl="3"/>
            <a:r>
              <a:rPr lang="en-US" dirty="0"/>
              <a:t>Fourth level Century Gothic 16pt</a:t>
            </a:r>
          </a:p>
          <a:p>
            <a:pPr lvl="4"/>
            <a:r>
              <a:rPr lang="en-US" dirty="0"/>
              <a:t>Fifth level Century Gothic 16pt</a:t>
            </a:r>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Century Gothic 16pt</a:t>
            </a:r>
          </a:p>
        </p:txBody>
      </p:sp>
      <p:sp>
        <p:nvSpPr>
          <p:cNvPr id="5" name="Date Placeholder 4"/>
          <p:cNvSpPr>
            <a:spLocks noGrp="1"/>
          </p:cNvSpPr>
          <p:nvPr>
            <p:ph type="dt" sz="half" idx="10"/>
          </p:nvPr>
        </p:nvSpPr>
        <p:spPr/>
        <p:txBody>
          <a:bodyPr/>
          <a:lstStyle/>
          <a:p>
            <a:fld id="{DB086D05-ABA8-42AD-A181-C8B5B2AEB83D}" type="datetime1">
              <a:rPr lang="en-US" smtClean="0"/>
              <a:t>11/23/2017</a:t>
            </a:fld>
            <a:endParaRPr lang="en-US"/>
          </a:p>
        </p:txBody>
      </p:sp>
      <p:sp>
        <p:nvSpPr>
          <p:cNvPr id="6" name="Footer Placeholder 5"/>
          <p:cNvSpPr>
            <a:spLocks noGrp="1"/>
          </p:cNvSpPr>
          <p:nvPr>
            <p:ph type="ftr" sz="quarter" idx="11"/>
          </p:nvPr>
        </p:nvSpPr>
        <p:spPr/>
        <p:txBody>
          <a:bodyPr/>
          <a:lstStyle/>
          <a:p>
            <a:r>
              <a:rPr lang="en-US"/>
              <a:t>www.acwapower.com</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6724815F-2CD8-45DF-B565-50DD8735EBE7}" type="slidenum">
              <a:rPr lang="en-US" smtClean="0"/>
              <a:pPr/>
              <a:t>‹#›</a:t>
            </a:fld>
            <a:endParaRPr lang="en-US" dirty="0"/>
          </a:p>
        </p:txBody>
      </p:sp>
      <p:sp>
        <p:nvSpPr>
          <p:cNvPr id="10"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Tree>
    <p:extLst>
      <p:ext uri="{BB962C8B-B14F-4D97-AF65-F5344CB8AC3E}">
        <p14:creationId xmlns:p14="http://schemas.microsoft.com/office/powerpoint/2010/main" val="2284874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217024" cy="685800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1520" y="-1"/>
            <a:ext cx="5256584" cy="3284985"/>
          </a:xfrm>
          <a:prstGeom prst="rect">
            <a:avLst/>
          </a:prstGeom>
        </p:spPr>
      </p:pic>
      <p:pic>
        <p:nvPicPr>
          <p:cNvPr id="10" name="Picture 9"/>
          <p:cNvPicPr>
            <a:picLocks noChangeAspect="1"/>
          </p:cNvPicPr>
          <p:nvPr userDrawn="1"/>
        </p:nvPicPr>
        <p:blipFill>
          <a:blip r:embed="rId4"/>
          <a:stretch>
            <a:fillRect/>
          </a:stretch>
        </p:blipFill>
        <p:spPr>
          <a:xfrm>
            <a:off x="356616" y="199895"/>
            <a:ext cx="1346200" cy="482600"/>
          </a:xfrm>
          <a:prstGeom prst="rect">
            <a:avLst/>
          </a:prstGeom>
        </p:spPr>
      </p:pic>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26005" y="2494863"/>
            <a:ext cx="1040411" cy="412988"/>
          </a:xfrm>
          <a:prstGeom prst="rect">
            <a:avLst/>
          </a:prstGeom>
        </p:spPr>
      </p:pic>
      <p:sp>
        <p:nvSpPr>
          <p:cNvPr id="12" name="Text Placeholder 2"/>
          <p:cNvSpPr>
            <a:spLocks noGrp="1"/>
          </p:cNvSpPr>
          <p:nvPr>
            <p:ph type="body" idx="1" hasCustomPrompt="1"/>
          </p:nvPr>
        </p:nvSpPr>
        <p:spPr>
          <a:xfrm>
            <a:off x="356616" y="2191989"/>
            <a:ext cx="3803904" cy="896112"/>
          </a:xfrm>
          <a:noFill/>
        </p:spPr>
        <p:txBody>
          <a:bodyPr>
            <a:normAutofit/>
          </a:bodyPr>
          <a:lstStyle>
            <a:lvl1pPr marL="0" indent="0">
              <a:buNone/>
              <a:defRPr sz="1800" baseline="0">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Date Century Gothic 18 </a:t>
            </a:r>
            <a:r>
              <a:rPr lang="en-US" dirty="0" err="1"/>
              <a:t>pt</a:t>
            </a:r>
            <a:endParaRPr lang="en-US" dirty="0"/>
          </a:p>
          <a:p>
            <a:pPr lvl="0"/>
            <a:r>
              <a:rPr lang="en-US" dirty="0"/>
              <a:t>By Name/Department 18pt</a:t>
            </a:r>
          </a:p>
        </p:txBody>
      </p:sp>
      <p:sp>
        <p:nvSpPr>
          <p:cNvPr id="13" name="Title 1"/>
          <p:cNvSpPr>
            <a:spLocks noGrp="1"/>
          </p:cNvSpPr>
          <p:nvPr>
            <p:ph type="title" hasCustomPrompt="1"/>
          </p:nvPr>
        </p:nvSpPr>
        <p:spPr>
          <a:xfrm>
            <a:off x="356616" y="1234314"/>
            <a:ext cx="4965192" cy="950976"/>
          </a:xfrm>
          <a:noFill/>
        </p:spPr>
        <p:txBody>
          <a:bodyPr anchor="ctr" anchorCtr="0">
            <a:normAutofit/>
          </a:bodyPr>
          <a:lstStyle>
            <a:lvl1pPr>
              <a:defRPr sz="2800" baseline="0">
                <a:solidFill>
                  <a:schemeClr val="bg1"/>
                </a:solidFill>
              </a:defRPr>
            </a:lvl1pPr>
          </a:lstStyle>
          <a:p>
            <a:r>
              <a:rPr lang="en-US" dirty="0"/>
              <a:t>Presentation Title </a:t>
            </a:r>
            <a:br>
              <a:rPr lang="en-US" dirty="0"/>
            </a:br>
            <a:r>
              <a:rPr lang="en-US" dirty="0"/>
              <a:t>Century Gothic 28 </a:t>
            </a:r>
            <a:r>
              <a:rPr lang="en-US" dirty="0" err="1"/>
              <a:t>pt</a:t>
            </a:r>
            <a:endParaRPr lang="en-US" dirty="0"/>
          </a:p>
        </p:txBody>
      </p:sp>
    </p:spTree>
    <p:extLst>
      <p:ext uri="{BB962C8B-B14F-4D97-AF65-F5344CB8AC3E}">
        <p14:creationId xmlns:p14="http://schemas.microsoft.com/office/powerpoint/2010/main" val="16876805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82883" y="3312"/>
            <a:ext cx="8778234" cy="1865375"/>
          </a:xfrm>
          <a:prstGeom prst="rect">
            <a:avLst/>
          </a:prstGeom>
          <a:solidFill>
            <a:srgbClr val="005293">
              <a:alpha val="0"/>
            </a:srgbClr>
          </a:solidFill>
        </p:spPr>
      </p:pic>
      <p:sp>
        <p:nvSpPr>
          <p:cNvPr id="9" name="Title 1"/>
          <p:cNvSpPr>
            <a:spLocks noGrp="1"/>
          </p:cNvSpPr>
          <p:nvPr>
            <p:ph type="ctrTitle" hasCustomPrompt="1"/>
          </p:nvPr>
        </p:nvSpPr>
        <p:spPr>
          <a:xfrm>
            <a:off x="182880" y="692696"/>
            <a:ext cx="5933792" cy="432048"/>
          </a:xfr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sz="2400" b="1">
                <a:solidFill>
                  <a:schemeClr val="bg1"/>
                </a:solidFill>
                <a:latin typeface="Century Gothic" panose="020B0502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Chapter Title Century Gothic Bold 24pt</a:t>
            </a:r>
          </a:p>
        </p:txBody>
      </p:sp>
      <p:sp>
        <p:nvSpPr>
          <p:cNvPr id="12" name="Text Placeholder 8"/>
          <p:cNvSpPr>
            <a:spLocks noGrp="1"/>
          </p:cNvSpPr>
          <p:nvPr>
            <p:ph type="body" sz="quarter" idx="15" hasCustomPrompt="1"/>
          </p:nvPr>
        </p:nvSpPr>
        <p:spPr>
          <a:xfrm>
            <a:off x="179512"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
        <p:nvSpPr>
          <p:cNvPr id="13" name="Text Placeholder 11"/>
          <p:cNvSpPr>
            <a:spLocks noGrp="1"/>
          </p:cNvSpPr>
          <p:nvPr>
            <p:ph type="body" sz="quarter" idx="14" hasCustomPrompt="1"/>
          </p:nvPr>
        </p:nvSpPr>
        <p:spPr>
          <a:xfrm>
            <a:off x="179512" y="1106489"/>
            <a:ext cx="8240713" cy="763587"/>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b="0" dirty="0"/>
              <a:t>Presentation</a:t>
            </a:r>
            <a:r>
              <a:rPr lang="en-US" sz="2000" b="0" baseline="0" dirty="0"/>
              <a:t> Name</a:t>
            </a:r>
            <a:r>
              <a:rPr lang="en-US" sz="2000" b="0" dirty="0"/>
              <a:t> Century Gothic 20pt</a:t>
            </a:r>
            <a:endParaRPr lang="en-US" sz="2000" dirty="0"/>
          </a:p>
        </p:txBody>
      </p:sp>
    </p:spTree>
    <p:extLst>
      <p:ext uri="{BB962C8B-B14F-4D97-AF65-F5344CB8AC3E}">
        <p14:creationId xmlns:p14="http://schemas.microsoft.com/office/powerpoint/2010/main" val="157338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1831CE7-7B6B-46F8-9796-81D68AEF9A4A}" type="slidenum">
              <a:rPr lang="en-GB" smtClean="0"/>
              <a:t>‹#›</a:t>
            </a:fld>
            <a:endParaRPr lang="en-GB"/>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0"/>
            <a:ext cx="8753159" cy="562268"/>
          </a:xfrm>
          <a:prstGeom prst="rect">
            <a:avLst/>
          </a:prstGeom>
        </p:spPr>
      </p:pic>
      <p:sp>
        <p:nvSpPr>
          <p:cNvPr id="9"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
        <p:nvSpPr>
          <p:cNvPr id="11" name="Date Placeholder 3"/>
          <p:cNvSpPr>
            <a:spLocks noGrp="1"/>
          </p:cNvSpPr>
          <p:nvPr>
            <p:ph type="dt" sz="half" idx="2"/>
          </p:nvPr>
        </p:nvSpPr>
        <p:spPr>
          <a:xfrm>
            <a:off x="4283968" y="6309320"/>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12752157-9386-45AB-A5D7-3F20C2D423E5}" type="datetimeFigureOut">
              <a:rPr lang="en-GB" smtClean="0"/>
              <a:pPr/>
              <a:t>23/11/2017</a:t>
            </a:fld>
            <a:endParaRPr lang="en-GB" dirty="0"/>
          </a:p>
        </p:txBody>
      </p:sp>
      <p:sp>
        <p:nvSpPr>
          <p:cNvPr id="12" name="Footer Placeholder 4"/>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r>
              <a:rPr lang="en-GB" dirty="0"/>
              <a:t>www.acwapower.com</a:t>
            </a:r>
          </a:p>
        </p:txBody>
      </p:sp>
      <p:sp>
        <p:nvSpPr>
          <p:cNvPr id="15" name="Title 1"/>
          <p:cNvSpPr>
            <a:spLocks noGrp="1"/>
          </p:cNvSpPr>
          <p:nvPr>
            <p:ph type="title" hasCustomPrompt="1"/>
          </p:nvPr>
        </p:nvSpPr>
        <p:spPr>
          <a:xfrm>
            <a:off x="356616" y="569106"/>
            <a:ext cx="4745736" cy="914400"/>
          </a:xfrm>
        </p:spPr>
        <p:txBody>
          <a:bodyPr/>
          <a:lstStyle>
            <a:lvl1pPr>
              <a:defRPr baseline="0">
                <a:solidFill>
                  <a:srgbClr val="B2B4B3"/>
                </a:solidFill>
              </a:defRPr>
            </a:lvl1pPr>
          </a:lstStyle>
          <a:p>
            <a:r>
              <a:rPr lang="en-US" dirty="0"/>
              <a:t>Century Gothic 24pt</a:t>
            </a:r>
          </a:p>
        </p:txBody>
      </p:sp>
      <p:sp>
        <p:nvSpPr>
          <p:cNvPr id="13" name="Slide Number Placeholder 5"/>
          <p:cNvSpPr txBox="1">
            <a:spLocks/>
          </p:cNvSpPr>
          <p:nvPr userDrawn="1"/>
        </p:nvSpPr>
        <p:spPr>
          <a:xfrm>
            <a:off x="6876256" y="15847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24815F-2CD8-45DF-B565-50DD8735EBE7}" type="slidenum">
              <a:rPr lang="en-US" smtClean="0"/>
              <a:pPr/>
              <a:t>‹#›</a:t>
            </a:fld>
            <a:endParaRPr lang="en-US" dirty="0"/>
          </a:p>
        </p:txBody>
      </p:sp>
    </p:spTree>
    <p:extLst>
      <p:ext uri="{BB962C8B-B14F-4D97-AF65-F5344CB8AC3E}">
        <p14:creationId xmlns:p14="http://schemas.microsoft.com/office/powerpoint/2010/main" val="1498914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6616" y="0"/>
            <a:ext cx="8753159" cy="562269"/>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Page Title Century Gothic 24pt</a:t>
            </a:r>
          </a:p>
        </p:txBody>
      </p:sp>
      <p:sp>
        <p:nvSpPr>
          <p:cNvPr id="6" name="Text Placeholder 2"/>
          <p:cNvSpPr>
            <a:spLocks noGrp="1"/>
          </p:cNvSpPr>
          <p:nvPr>
            <p:ph idx="1" hasCustomPrompt="1"/>
          </p:nvPr>
        </p:nvSpPr>
        <p:spPr>
          <a:xfrm>
            <a:off x="356616" y="1825625"/>
            <a:ext cx="7886700" cy="4351338"/>
          </a:xfrm>
          <a:prstGeom prst="rect">
            <a:avLst/>
          </a:prstGeom>
        </p:spPr>
        <p:txBody>
          <a:bodyPr vert="horz" lIns="91440" tIns="45720" rIns="91440" bIns="45720" rtlCol="0">
            <a:normAutofit/>
          </a:bodyPr>
          <a:lstStyle>
            <a:lvl1pPr>
              <a:defRPr baseline="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3716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Fifth level Body copy Century Gothic 14</a:t>
            </a:r>
          </a:p>
        </p:txBody>
      </p:sp>
      <p:sp>
        <p:nvSpPr>
          <p:cNvPr id="9"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pic>
        <p:nvPicPr>
          <p:cNvPr id="11" name="Picture 10" descr="ACWA 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04282" y="6289209"/>
            <a:ext cx="1331756" cy="499408"/>
          </a:xfrm>
          <a:prstGeom prst="rect">
            <a:avLst/>
          </a:prstGeom>
        </p:spPr>
      </p:pic>
    </p:spTree>
    <p:extLst>
      <p:ext uri="{BB962C8B-B14F-4D97-AF65-F5344CB8AC3E}">
        <p14:creationId xmlns:p14="http://schemas.microsoft.com/office/powerpoint/2010/main" val="1396548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0"/>
            <a:ext cx="8753159" cy="562268"/>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Page Title Century Gothic 24pt</a:t>
            </a:r>
          </a:p>
        </p:txBody>
      </p:sp>
      <p:sp>
        <p:nvSpPr>
          <p:cNvPr id="3" name="Date Placeholder 2"/>
          <p:cNvSpPr>
            <a:spLocks noGrp="1"/>
          </p:cNvSpPr>
          <p:nvPr>
            <p:ph type="dt" sz="half" idx="10"/>
          </p:nvPr>
        </p:nvSpPr>
        <p:spPr/>
        <p:txBody>
          <a:bodyPr/>
          <a:lstStyle/>
          <a:p>
            <a:fld id="{D22F896A-F1B6-4725-B149-1C5AFB1C5D86}" type="datetime1">
              <a:rPr lang="en-US" smtClean="0"/>
              <a:t>11/23/2017</a:t>
            </a:fld>
            <a:endParaRPr lang="en-US" dirty="0"/>
          </a:p>
        </p:txBody>
      </p:sp>
      <p:sp>
        <p:nvSpPr>
          <p:cNvPr id="4" name="Footer Placeholder 3"/>
          <p:cNvSpPr>
            <a:spLocks noGrp="1"/>
          </p:cNvSpPr>
          <p:nvPr>
            <p:ph type="ftr" sz="quarter" idx="11"/>
          </p:nvPr>
        </p:nvSpPr>
        <p:spPr/>
        <p:txBody>
          <a:bodyPr/>
          <a:lstStyle/>
          <a:p>
            <a:r>
              <a:rPr lang="en-US"/>
              <a:t>www.acwapower.com</a:t>
            </a:r>
            <a:endParaRPr lang="en-US" dirty="0"/>
          </a:p>
        </p:txBody>
      </p:sp>
      <p:sp>
        <p:nvSpPr>
          <p:cNvPr id="6" name="Text Placeholder 2"/>
          <p:cNvSpPr>
            <a:spLocks noGrp="1"/>
          </p:cNvSpPr>
          <p:nvPr>
            <p:ph idx="1" hasCustomPrompt="1"/>
          </p:nvPr>
        </p:nvSpPr>
        <p:spPr>
          <a:xfrm>
            <a:off x="356616" y="1825625"/>
            <a:ext cx="7886700" cy="4351338"/>
          </a:xfrm>
          <a:prstGeom prst="rect">
            <a:avLst/>
          </a:prstGeom>
        </p:spPr>
        <p:txBody>
          <a:bodyPr vert="horz" lIns="91440" tIns="45720" rIns="91440" bIns="45720" rtlCol="0">
            <a:normAutofit/>
          </a:bodyPr>
          <a:lstStyle>
            <a:lvl1pPr>
              <a:defRPr baseline="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3716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Fifth level Body copy Century Gothic 14</a:t>
            </a:r>
          </a:p>
        </p:txBody>
      </p:sp>
      <p:sp>
        <p:nvSpPr>
          <p:cNvPr id="9"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
        <p:nvSpPr>
          <p:cNvPr id="10" name="Slide Number Placeholder 5"/>
          <p:cNvSpPr>
            <a:spLocks noGrp="1"/>
          </p:cNvSpPr>
          <p:nvPr>
            <p:ph type="sldNum" sz="quarter" idx="12"/>
          </p:nvPr>
        </p:nvSpPr>
        <p:spPr>
          <a:xfrm>
            <a:off x="6876256" y="188640"/>
            <a:ext cx="2133600" cy="365125"/>
          </a:xfrm>
        </p:spPr>
        <p:txBody>
          <a:bodyPr/>
          <a:lstStyle>
            <a:lvl1pPr>
              <a:defRPr baseline="0">
                <a:solidFill>
                  <a:schemeClr val="bg1"/>
                </a:solidFill>
              </a:defRPr>
            </a:lvl1pPr>
          </a:lstStyle>
          <a:p>
            <a:fld id="{6724815F-2CD8-45DF-B565-50DD8735EBE7}" type="slidenum">
              <a:rPr lang="en-US" smtClean="0"/>
              <a:pPr/>
              <a:t>‹#›</a:t>
            </a:fld>
            <a:endParaRPr lang="en-US" dirty="0"/>
          </a:p>
        </p:txBody>
      </p:sp>
    </p:spTree>
    <p:extLst>
      <p:ext uri="{BB962C8B-B14F-4D97-AF65-F5344CB8AC3E}">
        <p14:creationId xmlns:p14="http://schemas.microsoft.com/office/powerpoint/2010/main" val="632118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0"/>
            <a:ext cx="8753159" cy="562268"/>
          </a:xfrm>
          <a:prstGeom prst="rect">
            <a:avLst/>
          </a:prstGeom>
        </p:spPr>
      </p:pic>
      <p:sp>
        <p:nvSpPr>
          <p:cNvPr id="2" name="Title 1"/>
          <p:cNvSpPr>
            <a:spLocks noGrp="1"/>
          </p:cNvSpPr>
          <p:nvPr>
            <p:ph type="title" hasCustomPrompt="1"/>
          </p:nvPr>
        </p:nvSpPr>
        <p:spPr/>
        <p:txBody>
          <a:bodyPr/>
          <a:lstStyle>
            <a:lvl1pPr>
              <a:defRPr sz="2400" baseline="0">
                <a:solidFill>
                  <a:srgbClr val="B2B4B3"/>
                </a:solidFill>
              </a:defRPr>
            </a:lvl1pPr>
          </a:lstStyle>
          <a:p>
            <a:r>
              <a:rPr lang="en-US" dirty="0"/>
              <a:t>Page title Century Gothic 24pt</a:t>
            </a:r>
          </a:p>
        </p:txBody>
      </p:sp>
      <p:sp>
        <p:nvSpPr>
          <p:cNvPr id="3" name="Content Placeholder 2"/>
          <p:cNvSpPr>
            <a:spLocks noGrp="1"/>
          </p:cNvSpPr>
          <p:nvPr>
            <p:ph idx="1" hasCustomPrompt="1"/>
          </p:nvPr>
        </p:nvSpPr>
        <p:spPr>
          <a:xfrm>
            <a:off x="356616" y="1825625"/>
            <a:ext cx="4709160" cy="3474720"/>
          </a:xfrm>
        </p:spPr>
        <p:txBody>
          <a:bodyPr/>
          <a:lstStyle>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145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114550" marR="0" lvl="4"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Fifth level Body copy Century Gothic 14</a:t>
            </a:r>
          </a:p>
          <a:p>
            <a:pPr lvl="4"/>
            <a:endParaRPr lang="en-US" dirty="0"/>
          </a:p>
        </p:txBody>
      </p:sp>
      <p:sp>
        <p:nvSpPr>
          <p:cNvPr id="4" name="Date Placeholder 3"/>
          <p:cNvSpPr>
            <a:spLocks noGrp="1"/>
          </p:cNvSpPr>
          <p:nvPr>
            <p:ph type="dt" sz="half" idx="10"/>
          </p:nvPr>
        </p:nvSpPr>
        <p:spPr/>
        <p:txBody>
          <a:bodyPr/>
          <a:lstStyle/>
          <a:p>
            <a:fld id="{5562B33B-F624-4A67-A646-501F37A63B82}" type="datetime1">
              <a:rPr lang="en-US" smtClean="0"/>
              <a:t>11/23/2017</a:t>
            </a:fld>
            <a:endParaRPr lang="en-US"/>
          </a:p>
        </p:txBody>
      </p:sp>
      <p:sp>
        <p:nvSpPr>
          <p:cNvPr id="5" name="Footer Placeholder 4"/>
          <p:cNvSpPr>
            <a:spLocks noGrp="1"/>
          </p:cNvSpPr>
          <p:nvPr>
            <p:ph type="ftr" sz="quarter" idx="11"/>
          </p:nvPr>
        </p:nvSpPr>
        <p:spPr>
          <a:xfrm>
            <a:off x="356616" y="6356350"/>
            <a:ext cx="3086100" cy="365125"/>
          </a:xfrm>
        </p:spPr>
        <p:txBody>
          <a:bodyPr/>
          <a:lstStyle/>
          <a:p>
            <a:r>
              <a:rPr lang="en-US" dirty="0"/>
              <a:t>www.acwapower.com</a:t>
            </a:r>
          </a:p>
        </p:txBody>
      </p:sp>
      <p:sp>
        <p:nvSpPr>
          <p:cNvPr id="6" name="Slide Number Placeholder 5"/>
          <p:cNvSpPr>
            <a:spLocks noGrp="1"/>
          </p:cNvSpPr>
          <p:nvPr>
            <p:ph type="sldNum" sz="quarter" idx="12"/>
          </p:nvPr>
        </p:nvSpPr>
        <p:spPr/>
        <p:txBody>
          <a:bodyPr/>
          <a:lstStyle>
            <a:lvl1pPr>
              <a:defRPr baseline="0">
                <a:solidFill>
                  <a:schemeClr val="bg1"/>
                </a:solidFill>
              </a:defRPr>
            </a:lvl1pPr>
          </a:lstStyle>
          <a:p>
            <a:fld id="{6724815F-2CD8-45DF-B565-50DD8735EBE7}" type="slidenum">
              <a:rPr lang="en-US" smtClean="0"/>
              <a:pPr/>
              <a:t>‹#›</a:t>
            </a:fld>
            <a:endParaRPr lang="en-US" dirty="0"/>
          </a:p>
        </p:txBody>
      </p:sp>
      <p:sp>
        <p:nvSpPr>
          <p:cNvPr id="9" name="Content Placeholder 2"/>
          <p:cNvSpPr>
            <a:spLocks noGrp="1"/>
          </p:cNvSpPr>
          <p:nvPr>
            <p:ph idx="13" hasCustomPrompt="1"/>
          </p:nvPr>
        </p:nvSpPr>
        <p:spPr>
          <a:xfrm>
            <a:off x="6035040" y="1207008"/>
            <a:ext cx="2898648" cy="4215384"/>
          </a:xfrm>
        </p:spPr>
        <p:txBody>
          <a:bodyPr/>
          <a:lstStyle>
            <a:lvl1pPr>
              <a:defRPr/>
            </a:lvl1pPr>
          </a:lstStyle>
          <a:p>
            <a:pPr lvl="0"/>
            <a:r>
              <a:rPr lang="en-US" dirty="0"/>
              <a:t>Photo</a:t>
            </a:r>
          </a:p>
        </p:txBody>
      </p:sp>
      <p:sp>
        <p:nvSpPr>
          <p:cNvPr id="10" name="Text Placeholder 8"/>
          <p:cNvSpPr>
            <a:spLocks noGrp="1"/>
          </p:cNvSpPr>
          <p:nvPr>
            <p:ph type="body" sz="quarter" idx="14"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Tree>
    <p:extLst>
      <p:ext uri="{BB962C8B-B14F-4D97-AF65-F5344CB8AC3E}">
        <p14:creationId xmlns:p14="http://schemas.microsoft.com/office/powerpoint/2010/main" val="2811204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5082"/>
            <a:ext cx="8753159" cy="562268"/>
          </a:xfrm>
          <a:prstGeom prst="rect">
            <a:avLst/>
          </a:prstGeom>
        </p:spPr>
      </p:pic>
      <p:sp>
        <p:nvSpPr>
          <p:cNvPr id="2" name="Title 1"/>
          <p:cNvSpPr>
            <a:spLocks noGrp="1"/>
          </p:cNvSpPr>
          <p:nvPr>
            <p:ph type="title" hasCustomPrompt="1"/>
          </p:nvPr>
        </p:nvSpPr>
        <p:spPr/>
        <p:txBody>
          <a:bodyPr/>
          <a:lstStyle/>
          <a:p>
            <a:r>
              <a:rPr lang="en-US" dirty="0"/>
              <a:t>Page title Century Gothic 24pt</a:t>
            </a:r>
          </a:p>
        </p:txBody>
      </p:sp>
      <p:sp>
        <p:nvSpPr>
          <p:cNvPr id="3" name="Content Placeholder 2"/>
          <p:cNvSpPr>
            <a:spLocks noGrp="1"/>
          </p:cNvSpPr>
          <p:nvPr>
            <p:ph sz="half" idx="1" hasCustomPrompt="1"/>
          </p:nvPr>
        </p:nvSpPr>
        <p:spPr>
          <a:xfrm>
            <a:off x="628650" y="1825625"/>
            <a:ext cx="3886200" cy="4351338"/>
          </a:xfrm>
        </p:spPr>
        <p:txBody>
          <a:bodyPr/>
          <a:lstStyle>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145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114550" marR="0" lvl="4"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Fifth level Body copy Century Gothic 14</a:t>
            </a:r>
          </a:p>
        </p:txBody>
      </p:sp>
      <p:sp>
        <p:nvSpPr>
          <p:cNvPr id="4" name="Content Placeholder 3"/>
          <p:cNvSpPr>
            <a:spLocks noGrp="1"/>
          </p:cNvSpPr>
          <p:nvPr>
            <p:ph sz="half" idx="2" hasCustomPrompt="1"/>
          </p:nvPr>
        </p:nvSpPr>
        <p:spPr>
          <a:xfrm>
            <a:off x="4629150" y="1825625"/>
            <a:ext cx="3886200" cy="4351338"/>
          </a:xfrm>
        </p:spPr>
        <p:txBody>
          <a:bodyPr/>
          <a:lstStyle>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145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114550" marR="0" lvl="4"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Fifth level Body copy Century Gothic 14</a:t>
            </a:r>
          </a:p>
        </p:txBody>
      </p:sp>
      <p:sp>
        <p:nvSpPr>
          <p:cNvPr id="5" name="Date Placeholder 4"/>
          <p:cNvSpPr>
            <a:spLocks noGrp="1"/>
          </p:cNvSpPr>
          <p:nvPr>
            <p:ph type="dt" sz="half" idx="10"/>
          </p:nvPr>
        </p:nvSpPr>
        <p:spPr/>
        <p:txBody>
          <a:bodyPr/>
          <a:lstStyle/>
          <a:p>
            <a:fld id="{1E155936-F88C-4DCD-84BF-9282727B6108}" type="datetime1">
              <a:rPr lang="en-US" smtClean="0"/>
              <a:t>11/23/2017</a:t>
            </a:fld>
            <a:endParaRPr lang="en-US" dirty="0"/>
          </a:p>
        </p:txBody>
      </p:sp>
      <p:sp>
        <p:nvSpPr>
          <p:cNvPr id="6" name="Footer Placeholder 5"/>
          <p:cNvSpPr>
            <a:spLocks noGrp="1"/>
          </p:cNvSpPr>
          <p:nvPr>
            <p:ph type="ftr" sz="quarter" idx="11"/>
          </p:nvPr>
        </p:nvSpPr>
        <p:spPr/>
        <p:txBody>
          <a:bodyPr/>
          <a:lstStyle/>
          <a:p>
            <a:r>
              <a:rPr lang="en-US"/>
              <a:t>www.acwapower.com</a:t>
            </a:r>
          </a:p>
        </p:txBody>
      </p:sp>
      <p:sp>
        <p:nvSpPr>
          <p:cNvPr id="7" name="Slide Number Placeholder 6"/>
          <p:cNvSpPr>
            <a:spLocks noGrp="1"/>
          </p:cNvSpPr>
          <p:nvPr>
            <p:ph type="sldNum" sz="quarter" idx="12"/>
          </p:nvPr>
        </p:nvSpPr>
        <p:spPr>
          <a:xfrm>
            <a:off x="8244408" y="188640"/>
            <a:ext cx="765448" cy="365125"/>
          </a:xfrm>
        </p:spPr>
        <p:txBody>
          <a:bodyPr/>
          <a:lstStyle>
            <a:lvl1pPr>
              <a:defRPr>
                <a:solidFill>
                  <a:schemeClr val="bg1"/>
                </a:solidFill>
              </a:defRPr>
            </a:lvl1pPr>
          </a:lstStyle>
          <a:p>
            <a:fld id="{6724815F-2CD8-45DF-B565-50DD8735EBE7}" type="slidenum">
              <a:rPr lang="en-US" smtClean="0"/>
              <a:pPr/>
              <a:t>‹#›</a:t>
            </a:fld>
            <a:endParaRPr lang="en-US" dirty="0"/>
          </a:p>
        </p:txBody>
      </p:sp>
      <p:sp>
        <p:nvSpPr>
          <p:cNvPr id="10"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Tree>
    <p:extLst>
      <p:ext uri="{BB962C8B-B14F-4D97-AF65-F5344CB8AC3E}">
        <p14:creationId xmlns:p14="http://schemas.microsoft.com/office/powerpoint/2010/main" val="230616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0"/>
            <a:ext cx="8753159" cy="562268"/>
          </a:xfrm>
          <a:prstGeom prst="rect">
            <a:avLst/>
          </a:prstGeom>
        </p:spPr>
      </p:pic>
      <p:sp>
        <p:nvSpPr>
          <p:cNvPr id="2" name="Title 1"/>
          <p:cNvSpPr>
            <a:spLocks noGrp="1"/>
          </p:cNvSpPr>
          <p:nvPr>
            <p:ph type="title" hasCustomPrompt="1"/>
          </p:nvPr>
        </p:nvSpPr>
        <p:spPr>
          <a:xfrm>
            <a:off x="356616" y="605756"/>
            <a:ext cx="7886700" cy="914400"/>
          </a:xfrm>
        </p:spPr>
        <p:txBody>
          <a:bodyPr/>
          <a:lstStyle/>
          <a:p>
            <a:r>
              <a:rPr lang="en-US" dirty="0"/>
              <a:t>Page title Century Gothic 24pt</a:t>
            </a:r>
          </a:p>
        </p:txBody>
      </p:sp>
      <p:sp>
        <p:nvSpPr>
          <p:cNvPr id="3" name="Text Placeholder 2"/>
          <p:cNvSpPr>
            <a:spLocks noGrp="1"/>
          </p:cNvSpPr>
          <p:nvPr>
            <p:ph type="body" idx="1" hasCustomPrompt="1"/>
          </p:nvPr>
        </p:nvSpPr>
        <p:spPr>
          <a:xfrm>
            <a:off x="356616" y="1681163"/>
            <a:ext cx="38862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Century Gothic 20pt Bold</a:t>
            </a:r>
          </a:p>
        </p:txBody>
      </p:sp>
      <p:sp>
        <p:nvSpPr>
          <p:cNvPr id="4" name="Content Placeholder 3"/>
          <p:cNvSpPr>
            <a:spLocks noGrp="1"/>
          </p:cNvSpPr>
          <p:nvPr>
            <p:ph sz="half" idx="2" hasCustomPrompt="1"/>
          </p:nvPr>
        </p:nvSpPr>
        <p:spPr>
          <a:xfrm>
            <a:off x="356616" y="2505075"/>
            <a:ext cx="3886200" cy="3684588"/>
          </a:xfrm>
        </p:spPr>
        <p:txBody>
          <a:bodyPr/>
          <a:lstStyle>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145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114550" marR="0" lvl="4"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Fifth level Body copy Century Gothic 14</a:t>
            </a:r>
          </a:p>
        </p:txBody>
      </p:sp>
      <p:sp>
        <p:nvSpPr>
          <p:cNvPr id="5" name="Text Placeholder 4"/>
          <p:cNvSpPr>
            <a:spLocks noGrp="1"/>
          </p:cNvSpPr>
          <p:nvPr>
            <p:ph type="body" sz="quarter" idx="3" hasCustomPrompt="1"/>
          </p:nvPr>
        </p:nvSpPr>
        <p:spPr>
          <a:xfrm>
            <a:off x="4629150" y="1681163"/>
            <a:ext cx="38862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Century Gothic 20pt Bold</a:t>
            </a:r>
          </a:p>
        </p:txBody>
      </p:sp>
      <p:sp>
        <p:nvSpPr>
          <p:cNvPr id="6" name="Content Placeholder 5"/>
          <p:cNvSpPr>
            <a:spLocks noGrp="1"/>
          </p:cNvSpPr>
          <p:nvPr>
            <p:ph sz="quarter" idx="4" hasCustomPrompt="1"/>
          </p:nvPr>
        </p:nvSpPr>
        <p:spPr>
          <a:xfrm>
            <a:off x="4629150" y="2505075"/>
            <a:ext cx="3886200" cy="3684588"/>
          </a:xfrm>
        </p:spPr>
        <p:txBody>
          <a:bodyPr/>
          <a:lstStyle>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145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114550" marR="0" lvl="4"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Fifth level Body copy Century Gothic 14</a:t>
            </a:r>
          </a:p>
        </p:txBody>
      </p:sp>
      <p:sp>
        <p:nvSpPr>
          <p:cNvPr id="7" name="Date Placeholder 6"/>
          <p:cNvSpPr>
            <a:spLocks noGrp="1"/>
          </p:cNvSpPr>
          <p:nvPr>
            <p:ph type="dt" sz="half" idx="10"/>
          </p:nvPr>
        </p:nvSpPr>
        <p:spPr/>
        <p:txBody>
          <a:bodyPr/>
          <a:lstStyle/>
          <a:p>
            <a:fld id="{D05A2733-527D-442A-B19E-09F86F533C30}" type="datetime1">
              <a:rPr lang="en-US" smtClean="0"/>
              <a:t>11/23/2017</a:t>
            </a:fld>
            <a:endParaRPr lang="en-US"/>
          </a:p>
        </p:txBody>
      </p:sp>
      <p:sp>
        <p:nvSpPr>
          <p:cNvPr id="8" name="Footer Placeholder 7"/>
          <p:cNvSpPr>
            <a:spLocks noGrp="1"/>
          </p:cNvSpPr>
          <p:nvPr>
            <p:ph type="ftr" sz="quarter" idx="11"/>
          </p:nvPr>
        </p:nvSpPr>
        <p:spPr>
          <a:xfrm>
            <a:off x="356616" y="6356350"/>
            <a:ext cx="3086100" cy="365125"/>
          </a:xfrm>
        </p:spPr>
        <p:txBody>
          <a:bodyPr/>
          <a:lstStyle/>
          <a:p>
            <a:r>
              <a:rPr lang="en-US"/>
              <a:t>www.acwapower.com</a:t>
            </a: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6724815F-2CD8-45DF-B565-50DD8735EBE7}" type="slidenum">
              <a:rPr lang="en-US" smtClean="0"/>
              <a:pPr/>
              <a:t>‹#›</a:t>
            </a:fld>
            <a:endParaRPr lang="en-US" dirty="0"/>
          </a:p>
        </p:txBody>
      </p:sp>
      <p:sp>
        <p:nvSpPr>
          <p:cNvPr id="12"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Tree>
    <p:extLst>
      <p:ext uri="{BB962C8B-B14F-4D97-AF65-F5344CB8AC3E}">
        <p14:creationId xmlns:p14="http://schemas.microsoft.com/office/powerpoint/2010/main" val="30631370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0"/>
            <a:ext cx="8753159" cy="562268"/>
          </a:xfrm>
          <a:prstGeom prst="rect">
            <a:avLst/>
          </a:prstGeom>
        </p:spPr>
      </p:pic>
      <p:sp>
        <p:nvSpPr>
          <p:cNvPr id="2" name="Title 1"/>
          <p:cNvSpPr>
            <a:spLocks noGrp="1"/>
          </p:cNvSpPr>
          <p:nvPr>
            <p:ph type="title" hasCustomPrompt="1"/>
          </p:nvPr>
        </p:nvSpPr>
        <p:spPr/>
        <p:txBody>
          <a:bodyPr/>
          <a:lstStyle/>
          <a:p>
            <a:r>
              <a:rPr lang="en-US" dirty="0"/>
              <a:t>Page title Century Gothic 24pt</a:t>
            </a:r>
          </a:p>
        </p:txBody>
      </p:sp>
      <p:sp>
        <p:nvSpPr>
          <p:cNvPr id="3" name="Date Placeholder 2"/>
          <p:cNvSpPr>
            <a:spLocks noGrp="1"/>
          </p:cNvSpPr>
          <p:nvPr>
            <p:ph type="dt" sz="half" idx="10"/>
          </p:nvPr>
        </p:nvSpPr>
        <p:spPr/>
        <p:txBody>
          <a:bodyPr/>
          <a:lstStyle/>
          <a:p>
            <a:fld id="{B3A28E27-863B-4064-A769-A202E21825FF}" type="datetime1">
              <a:rPr lang="en-US" smtClean="0"/>
              <a:t>11/23/2017</a:t>
            </a:fld>
            <a:endParaRPr lang="en-US"/>
          </a:p>
        </p:txBody>
      </p:sp>
      <p:sp>
        <p:nvSpPr>
          <p:cNvPr id="4" name="Footer Placeholder 3"/>
          <p:cNvSpPr>
            <a:spLocks noGrp="1"/>
          </p:cNvSpPr>
          <p:nvPr>
            <p:ph type="ftr" sz="quarter" idx="11"/>
          </p:nvPr>
        </p:nvSpPr>
        <p:spPr/>
        <p:txBody>
          <a:bodyPr/>
          <a:lstStyle/>
          <a:p>
            <a:r>
              <a:rPr lang="en-US"/>
              <a:t>www.acwapower.com</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724815F-2CD8-45DF-B565-50DD8735EBE7}" type="slidenum">
              <a:rPr lang="en-US" smtClean="0"/>
              <a:pPr/>
              <a:t>‹#›</a:t>
            </a:fld>
            <a:endParaRPr lang="en-US" dirty="0"/>
          </a:p>
        </p:txBody>
      </p:sp>
      <p:sp>
        <p:nvSpPr>
          <p:cNvPr id="8"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Tree>
    <p:extLst>
      <p:ext uri="{BB962C8B-B14F-4D97-AF65-F5344CB8AC3E}">
        <p14:creationId xmlns:p14="http://schemas.microsoft.com/office/powerpoint/2010/main" val="1642649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0"/>
            <a:ext cx="8753159" cy="562268"/>
          </a:xfrm>
          <a:prstGeom prst="rect">
            <a:avLst/>
          </a:prstGeom>
        </p:spPr>
      </p:pic>
      <p:sp>
        <p:nvSpPr>
          <p:cNvPr id="2" name="Title 1"/>
          <p:cNvSpPr>
            <a:spLocks noGrp="1"/>
          </p:cNvSpPr>
          <p:nvPr>
            <p:ph type="title" hasCustomPrompt="1"/>
          </p:nvPr>
        </p:nvSpPr>
        <p:spPr>
          <a:xfrm>
            <a:off x="629841" y="457200"/>
            <a:ext cx="2949178" cy="1600200"/>
          </a:xfrm>
        </p:spPr>
        <p:txBody>
          <a:bodyPr anchor="b">
            <a:normAutofit/>
          </a:bodyPr>
          <a:lstStyle>
            <a:lvl1pPr>
              <a:defRPr sz="2400"/>
            </a:lvl1pPr>
          </a:lstStyle>
          <a:p>
            <a:r>
              <a:rPr lang="en-US" dirty="0"/>
              <a:t>Page title Century Gothic 24pt</a:t>
            </a:r>
          </a:p>
        </p:txBody>
      </p:sp>
      <p:sp>
        <p:nvSpPr>
          <p:cNvPr id="3" name="Content Placeholder 2"/>
          <p:cNvSpPr>
            <a:spLocks noGrp="1"/>
          </p:cNvSpPr>
          <p:nvPr>
            <p:ph idx="1" hasCustomPrompt="1"/>
          </p:nvPr>
        </p:nvSpPr>
        <p:spPr>
          <a:xfrm>
            <a:off x="3887391" y="987426"/>
            <a:ext cx="4629150" cy="4873625"/>
          </a:xfrm>
        </p:spPr>
        <p:txBody>
          <a:bodyPr/>
          <a:lstStyle>
            <a:lvl1pPr>
              <a:defRPr sz="2400" baseline="0"/>
            </a:lvl1pPr>
            <a:lvl2pPr>
              <a:defRPr sz="2000"/>
            </a:lvl2pPr>
            <a:lvl3pPr>
              <a:defRPr sz="1800" baseline="0"/>
            </a:lvl3pPr>
            <a:lvl4pPr>
              <a:defRPr sz="1600"/>
            </a:lvl4pPr>
            <a:lvl5pPr>
              <a:defRPr sz="1600"/>
            </a:lvl5pPr>
            <a:lvl6pPr>
              <a:defRPr sz="2000"/>
            </a:lvl6pPr>
            <a:lvl7pPr>
              <a:defRPr sz="2000"/>
            </a:lvl7pPr>
            <a:lvl8pPr>
              <a:defRPr sz="2000"/>
            </a:lvl8pPr>
            <a:lvl9pPr>
              <a:defRPr sz="2000"/>
            </a:lvl9pPr>
          </a:lstStyle>
          <a:p>
            <a:pPr lvl="0"/>
            <a:r>
              <a:rPr lang="en-US" dirty="0"/>
              <a:t>Century Gothic 24pt</a:t>
            </a:r>
          </a:p>
          <a:p>
            <a:pPr lvl="1"/>
            <a:r>
              <a:rPr lang="en-US" dirty="0"/>
              <a:t>Second level Century Gothic 20pt</a:t>
            </a:r>
          </a:p>
          <a:p>
            <a:pPr lvl="2"/>
            <a:r>
              <a:rPr lang="en-US" dirty="0"/>
              <a:t>Third level Century Gothic 18pt</a:t>
            </a:r>
          </a:p>
          <a:p>
            <a:pPr lvl="3"/>
            <a:r>
              <a:rPr lang="en-US" dirty="0"/>
              <a:t>Fourth level Century Gothic 16pt</a:t>
            </a:r>
          </a:p>
          <a:p>
            <a:pPr lvl="4"/>
            <a:r>
              <a:rPr lang="en-US" dirty="0"/>
              <a:t>Fifth level Century Gothic 16pt</a:t>
            </a:r>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Century Gothic 16pt</a:t>
            </a:r>
          </a:p>
        </p:txBody>
      </p:sp>
      <p:sp>
        <p:nvSpPr>
          <p:cNvPr id="5" name="Date Placeholder 4"/>
          <p:cNvSpPr>
            <a:spLocks noGrp="1"/>
          </p:cNvSpPr>
          <p:nvPr>
            <p:ph type="dt" sz="half" idx="10"/>
          </p:nvPr>
        </p:nvSpPr>
        <p:spPr/>
        <p:txBody>
          <a:bodyPr/>
          <a:lstStyle/>
          <a:p>
            <a:fld id="{DB086D05-ABA8-42AD-A181-C8B5B2AEB83D}" type="datetime1">
              <a:rPr lang="en-US" smtClean="0"/>
              <a:t>11/23/2017</a:t>
            </a:fld>
            <a:endParaRPr lang="en-US"/>
          </a:p>
        </p:txBody>
      </p:sp>
      <p:sp>
        <p:nvSpPr>
          <p:cNvPr id="6" name="Footer Placeholder 5"/>
          <p:cNvSpPr>
            <a:spLocks noGrp="1"/>
          </p:cNvSpPr>
          <p:nvPr>
            <p:ph type="ftr" sz="quarter" idx="11"/>
          </p:nvPr>
        </p:nvSpPr>
        <p:spPr/>
        <p:txBody>
          <a:bodyPr/>
          <a:lstStyle/>
          <a:p>
            <a:r>
              <a:rPr lang="en-US"/>
              <a:t>www.acwapower.com</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6724815F-2CD8-45DF-B565-50DD8735EBE7}" type="slidenum">
              <a:rPr lang="en-US" smtClean="0"/>
              <a:pPr/>
              <a:t>‹#›</a:t>
            </a:fld>
            <a:endParaRPr lang="en-US" dirty="0"/>
          </a:p>
        </p:txBody>
      </p:sp>
      <p:sp>
        <p:nvSpPr>
          <p:cNvPr id="10"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Tree>
    <p:extLst>
      <p:ext uri="{BB962C8B-B14F-4D97-AF65-F5344CB8AC3E}">
        <p14:creationId xmlns:p14="http://schemas.microsoft.com/office/powerpoint/2010/main" val="38775163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731" y="3194"/>
            <a:ext cx="9181501" cy="6885384"/>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1520" y="-1"/>
            <a:ext cx="5114896" cy="3284985"/>
          </a:xfrm>
          <a:prstGeom prst="rect">
            <a:avLst/>
          </a:prstGeom>
        </p:spPr>
      </p:pic>
      <p:pic>
        <p:nvPicPr>
          <p:cNvPr id="10" name="Picture 9"/>
          <p:cNvPicPr>
            <a:picLocks noChangeAspect="1"/>
          </p:cNvPicPr>
          <p:nvPr userDrawn="1"/>
        </p:nvPicPr>
        <p:blipFill>
          <a:blip r:embed="rId4"/>
          <a:stretch>
            <a:fillRect/>
          </a:stretch>
        </p:blipFill>
        <p:spPr>
          <a:xfrm>
            <a:off x="356616" y="199895"/>
            <a:ext cx="1346200" cy="482600"/>
          </a:xfrm>
          <a:prstGeom prst="rect">
            <a:avLst/>
          </a:prstGeom>
        </p:spPr>
      </p:pic>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26005" y="2494863"/>
            <a:ext cx="1040411" cy="412988"/>
          </a:xfrm>
          <a:prstGeom prst="rect">
            <a:avLst/>
          </a:prstGeom>
        </p:spPr>
      </p:pic>
      <p:sp>
        <p:nvSpPr>
          <p:cNvPr id="12" name="Text Placeholder 2"/>
          <p:cNvSpPr>
            <a:spLocks noGrp="1"/>
          </p:cNvSpPr>
          <p:nvPr>
            <p:ph type="body" idx="1" hasCustomPrompt="1"/>
          </p:nvPr>
        </p:nvSpPr>
        <p:spPr>
          <a:xfrm>
            <a:off x="356616" y="2191989"/>
            <a:ext cx="3803904" cy="896112"/>
          </a:xfrm>
          <a:noFill/>
        </p:spPr>
        <p:txBody>
          <a:bodyPr>
            <a:normAutofit/>
          </a:bodyPr>
          <a:lstStyle>
            <a:lvl1pPr marL="0" indent="0">
              <a:buNone/>
              <a:defRPr sz="1800" baseline="0">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Date Century Gothic 18 </a:t>
            </a:r>
            <a:r>
              <a:rPr lang="en-US" dirty="0" err="1"/>
              <a:t>pt</a:t>
            </a:r>
            <a:endParaRPr lang="en-US" dirty="0"/>
          </a:p>
          <a:p>
            <a:pPr lvl="0"/>
            <a:r>
              <a:rPr lang="en-US" dirty="0"/>
              <a:t>By Name/Department 18pt</a:t>
            </a:r>
          </a:p>
        </p:txBody>
      </p:sp>
      <p:sp>
        <p:nvSpPr>
          <p:cNvPr id="13" name="Title 1"/>
          <p:cNvSpPr>
            <a:spLocks noGrp="1"/>
          </p:cNvSpPr>
          <p:nvPr>
            <p:ph type="title" hasCustomPrompt="1"/>
          </p:nvPr>
        </p:nvSpPr>
        <p:spPr>
          <a:xfrm>
            <a:off x="356616" y="1234314"/>
            <a:ext cx="4965192" cy="950976"/>
          </a:xfrm>
          <a:noFill/>
        </p:spPr>
        <p:txBody>
          <a:bodyPr anchor="ctr" anchorCtr="0">
            <a:normAutofit/>
          </a:bodyPr>
          <a:lstStyle>
            <a:lvl1pPr>
              <a:defRPr sz="2800" baseline="0">
                <a:solidFill>
                  <a:schemeClr val="bg1"/>
                </a:solidFill>
              </a:defRPr>
            </a:lvl1pPr>
          </a:lstStyle>
          <a:p>
            <a:r>
              <a:rPr lang="en-US" dirty="0"/>
              <a:t>Presentation Title </a:t>
            </a:r>
            <a:br>
              <a:rPr lang="en-US" dirty="0"/>
            </a:br>
            <a:r>
              <a:rPr lang="en-US" dirty="0"/>
              <a:t>Century Gothic 28 </a:t>
            </a:r>
            <a:r>
              <a:rPr lang="en-US" dirty="0" err="1"/>
              <a:t>pt</a:t>
            </a:r>
            <a:endParaRPr lang="en-US" dirty="0"/>
          </a:p>
        </p:txBody>
      </p:sp>
    </p:spTree>
    <p:extLst>
      <p:ext uri="{BB962C8B-B14F-4D97-AF65-F5344CB8AC3E}">
        <p14:creationId xmlns:p14="http://schemas.microsoft.com/office/powerpoint/2010/main" val="35102133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33012"/>
            <a:ext cx="9180512" cy="6891012"/>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82883" y="3312"/>
            <a:ext cx="8778234" cy="1865375"/>
          </a:xfrm>
          <a:prstGeom prst="rect">
            <a:avLst/>
          </a:prstGeom>
          <a:solidFill>
            <a:srgbClr val="005293">
              <a:alpha val="0"/>
            </a:srgbClr>
          </a:solidFill>
        </p:spPr>
      </p:pic>
      <p:sp>
        <p:nvSpPr>
          <p:cNvPr id="9" name="Title 1"/>
          <p:cNvSpPr>
            <a:spLocks noGrp="1"/>
          </p:cNvSpPr>
          <p:nvPr>
            <p:ph type="ctrTitle" hasCustomPrompt="1"/>
          </p:nvPr>
        </p:nvSpPr>
        <p:spPr>
          <a:xfrm>
            <a:off x="182880" y="692696"/>
            <a:ext cx="5933792" cy="432048"/>
          </a:xfr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sz="2400" b="1">
                <a:solidFill>
                  <a:schemeClr val="bg1"/>
                </a:solidFill>
                <a:latin typeface="Century Gothic" panose="020B0502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Chapter Title Century Gothic Bold 24pt</a:t>
            </a:r>
          </a:p>
        </p:txBody>
      </p:sp>
      <p:sp>
        <p:nvSpPr>
          <p:cNvPr id="12" name="Text Placeholder 8"/>
          <p:cNvSpPr>
            <a:spLocks noGrp="1"/>
          </p:cNvSpPr>
          <p:nvPr>
            <p:ph type="body" sz="quarter" idx="15" hasCustomPrompt="1"/>
          </p:nvPr>
        </p:nvSpPr>
        <p:spPr>
          <a:xfrm>
            <a:off x="179512"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
        <p:nvSpPr>
          <p:cNvPr id="13" name="Text Placeholder 11"/>
          <p:cNvSpPr>
            <a:spLocks noGrp="1"/>
          </p:cNvSpPr>
          <p:nvPr>
            <p:ph type="body" sz="quarter" idx="14" hasCustomPrompt="1"/>
          </p:nvPr>
        </p:nvSpPr>
        <p:spPr>
          <a:xfrm>
            <a:off x="179512" y="1106489"/>
            <a:ext cx="8240713" cy="763587"/>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b="0" dirty="0"/>
              <a:t>Presentation</a:t>
            </a:r>
            <a:r>
              <a:rPr lang="en-US" sz="2000" b="0" baseline="0" dirty="0"/>
              <a:t> Name</a:t>
            </a:r>
            <a:r>
              <a:rPr lang="en-US" sz="2000" b="0" dirty="0"/>
              <a:t> Century Gothic 20pt</a:t>
            </a:r>
            <a:endParaRPr lang="en-US" sz="2000" dirty="0"/>
          </a:p>
        </p:txBody>
      </p:sp>
    </p:spTree>
    <p:extLst>
      <p:ext uri="{BB962C8B-B14F-4D97-AF65-F5344CB8AC3E}">
        <p14:creationId xmlns:p14="http://schemas.microsoft.com/office/powerpoint/2010/main" val="1303475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1831CE7-7B6B-46F8-9796-81D68AEF9A4A}" type="slidenum">
              <a:rPr lang="en-GB" smtClean="0"/>
              <a:t>‹#›</a:t>
            </a:fld>
            <a:endParaRPr lang="en-GB"/>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0"/>
            <a:ext cx="8753159" cy="562268"/>
          </a:xfrm>
          <a:prstGeom prst="rect">
            <a:avLst/>
          </a:prstGeom>
        </p:spPr>
      </p:pic>
      <p:sp>
        <p:nvSpPr>
          <p:cNvPr id="9"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
        <p:nvSpPr>
          <p:cNvPr id="11" name="Date Placeholder 3"/>
          <p:cNvSpPr>
            <a:spLocks noGrp="1"/>
          </p:cNvSpPr>
          <p:nvPr>
            <p:ph type="dt" sz="half" idx="2"/>
          </p:nvPr>
        </p:nvSpPr>
        <p:spPr>
          <a:xfrm>
            <a:off x="4283968" y="6309320"/>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12752157-9386-45AB-A5D7-3F20C2D423E5}" type="datetimeFigureOut">
              <a:rPr lang="en-GB" smtClean="0"/>
              <a:pPr/>
              <a:t>23/11/2017</a:t>
            </a:fld>
            <a:endParaRPr lang="en-GB" dirty="0"/>
          </a:p>
        </p:txBody>
      </p:sp>
      <p:sp>
        <p:nvSpPr>
          <p:cNvPr id="12" name="Footer Placeholder 4"/>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r>
              <a:rPr lang="en-GB" dirty="0"/>
              <a:t>www.acwapower.com</a:t>
            </a:r>
          </a:p>
        </p:txBody>
      </p:sp>
      <p:sp>
        <p:nvSpPr>
          <p:cNvPr id="15" name="Title 1"/>
          <p:cNvSpPr>
            <a:spLocks noGrp="1"/>
          </p:cNvSpPr>
          <p:nvPr>
            <p:ph type="title" hasCustomPrompt="1"/>
          </p:nvPr>
        </p:nvSpPr>
        <p:spPr>
          <a:xfrm>
            <a:off x="356616" y="569106"/>
            <a:ext cx="4745736" cy="914400"/>
          </a:xfrm>
        </p:spPr>
        <p:txBody>
          <a:bodyPr/>
          <a:lstStyle>
            <a:lvl1pPr>
              <a:defRPr baseline="0">
                <a:solidFill>
                  <a:srgbClr val="F3CF45"/>
                </a:solidFill>
              </a:defRPr>
            </a:lvl1pPr>
          </a:lstStyle>
          <a:p>
            <a:r>
              <a:rPr lang="en-US" dirty="0"/>
              <a:t>Century Gothic 24pt</a:t>
            </a:r>
          </a:p>
        </p:txBody>
      </p:sp>
      <p:sp>
        <p:nvSpPr>
          <p:cNvPr id="13" name="Slide Number Placeholder 5"/>
          <p:cNvSpPr txBox="1">
            <a:spLocks/>
          </p:cNvSpPr>
          <p:nvPr userDrawn="1"/>
        </p:nvSpPr>
        <p:spPr>
          <a:xfrm>
            <a:off x="6876256" y="15847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baseline="0">
                <a:solidFill>
                  <a:schemeClr val="bg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24815F-2CD8-45DF-B565-50DD8735EBE7}" type="slidenum">
              <a:rPr lang="en-US" smtClean="0"/>
              <a:pPr/>
              <a:t>‹#›</a:t>
            </a:fld>
            <a:endParaRPr lang="en-US" dirty="0"/>
          </a:p>
        </p:txBody>
      </p:sp>
    </p:spTree>
    <p:extLst>
      <p:ext uri="{BB962C8B-B14F-4D97-AF65-F5344CB8AC3E}">
        <p14:creationId xmlns:p14="http://schemas.microsoft.com/office/powerpoint/2010/main" val="29660149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0"/>
            <a:ext cx="8753159" cy="562268"/>
          </a:xfrm>
          <a:prstGeom prst="rect">
            <a:avLst/>
          </a:prstGeom>
        </p:spPr>
      </p:pic>
      <p:sp>
        <p:nvSpPr>
          <p:cNvPr id="2" name="Title 1"/>
          <p:cNvSpPr>
            <a:spLocks noGrp="1"/>
          </p:cNvSpPr>
          <p:nvPr>
            <p:ph type="title" hasCustomPrompt="1"/>
          </p:nvPr>
        </p:nvSpPr>
        <p:spPr/>
        <p:txBody>
          <a:bodyPr/>
          <a:lstStyle>
            <a:lvl1pPr>
              <a:defRPr baseline="0"/>
            </a:lvl1pPr>
          </a:lstStyle>
          <a:p>
            <a:r>
              <a:rPr lang="en-US" dirty="0"/>
              <a:t>Page Title Century Gothic 24pt</a:t>
            </a:r>
          </a:p>
        </p:txBody>
      </p:sp>
      <p:sp>
        <p:nvSpPr>
          <p:cNvPr id="3" name="Date Placeholder 2"/>
          <p:cNvSpPr>
            <a:spLocks noGrp="1"/>
          </p:cNvSpPr>
          <p:nvPr>
            <p:ph type="dt" sz="half" idx="10"/>
          </p:nvPr>
        </p:nvSpPr>
        <p:spPr/>
        <p:txBody>
          <a:bodyPr/>
          <a:lstStyle/>
          <a:p>
            <a:fld id="{D22F896A-F1B6-4725-B149-1C5AFB1C5D86}" type="datetime1">
              <a:rPr lang="en-US" smtClean="0"/>
              <a:t>11/23/2017</a:t>
            </a:fld>
            <a:endParaRPr lang="en-US" dirty="0"/>
          </a:p>
        </p:txBody>
      </p:sp>
      <p:sp>
        <p:nvSpPr>
          <p:cNvPr id="4" name="Footer Placeholder 3"/>
          <p:cNvSpPr>
            <a:spLocks noGrp="1"/>
          </p:cNvSpPr>
          <p:nvPr>
            <p:ph type="ftr" sz="quarter" idx="11"/>
          </p:nvPr>
        </p:nvSpPr>
        <p:spPr/>
        <p:txBody>
          <a:bodyPr/>
          <a:lstStyle/>
          <a:p>
            <a:r>
              <a:rPr lang="en-US"/>
              <a:t>www.acwapower.com</a:t>
            </a:r>
            <a:endParaRPr lang="en-US" dirty="0"/>
          </a:p>
        </p:txBody>
      </p:sp>
      <p:sp>
        <p:nvSpPr>
          <p:cNvPr id="6" name="Text Placeholder 2"/>
          <p:cNvSpPr>
            <a:spLocks noGrp="1"/>
          </p:cNvSpPr>
          <p:nvPr>
            <p:ph idx="1" hasCustomPrompt="1"/>
          </p:nvPr>
        </p:nvSpPr>
        <p:spPr>
          <a:xfrm>
            <a:off x="356616" y="1825625"/>
            <a:ext cx="7886700" cy="4351338"/>
          </a:xfrm>
          <a:prstGeom prst="rect">
            <a:avLst/>
          </a:prstGeom>
        </p:spPr>
        <p:txBody>
          <a:bodyPr vert="horz" lIns="91440" tIns="45720" rIns="91440" bIns="45720" rtlCol="0">
            <a:normAutofit/>
          </a:bodyPr>
          <a:lstStyle>
            <a:lvl1pPr>
              <a:defRPr baseline="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3716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Fifth level Body copy Century Gothic 14</a:t>
            </a:r>
          </a:p>
        </p:txBody>
      </p:sp>
      <p:sp>
        <p:nvSpPr>
          <p:cNvPr id="9"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
        <p:nvSpPr>
          <p:cNvPr id="10" name="Slide Number Placeholder 5"/>
          <p:cNvSpPr>
            <a:spLocks noGrp="1"/>
          </p:cNvSpPr>
          <p:nvPr>
            <p:ph type="sldNum" sz="quarter" idx="12"/>
          </p:nvPr>
        </p:nvSpPr>
        <p:spPr>
          <a:xfrm>
            <a:off x="6876256" y="188640"/>
            <a:ext cx="2133600" cy="365125"/>
          </a:xfrm>
        </p:spPr>
        <p:txBody>
          <a:bodyPr/>
          <a:lstStyle>
            <a:lvl1pPr>
              <a:defRPr baseline="0">
                <a:solidFill>
                  <a:schemeClr val="bg1"/>
                </a:solidFill>
              </a:defRPr>
            </a:lvl1pPr>
          </a:lstStyle>
          <a:p>
            <a:fld id="{6724815F-2CD8-45DF-B565-50DD8735EBE7}" type="slidenum">
              <a:rPr lang="en-US" smtClean="0"/>
              <a:pPr/>
              <a:t>‹#›</a:t>
            </a:fld>
            <a:endParaRPr lang="en-US" dirty="0"/>
          </a:p>
        </p:txBody>
      </p:sp>
    </p:spTree>
    <p:extLst>
      <p:ext uri="{BB962C8B-B14F-4D97-AF65-F5344CB8AC3E}">
        <p14:creationId xmlns:p14="http://schemas.microsoft.com/office/powerpoint/2010/main" val="3221088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aseline="0"/>
            </a:lvl1pPr>
          </a:lstStyle>
          <a:p>
            <a:r>
              <a:rPr lang="en-US" dirty="0"/>
              <a:t>Page title Century Gothic 24pt</a:t>
            </a:r>
          </a:p>
        </p:txBody>
      </p:sp>
      <p:sp>
        <p:nvSpPr>
          <p:cNvPr id="3" name="Content Placeholder 2"/>
          <p:cNvSpPr>
            <a:spLocks noGrp="1"/>
          </p:cNvSpPr>
          <p:nvPr>
            <p:ph idx="1" hasCustomPrompt="1"/>
          </p:nvPr>
        </p:nvSpPr>
        <p:spPr>
          <a:xfrm>
            <a:off x="356616" y="1825625"/>
            <a:ext cx="4709160" cy="3474720"/>
          </a:xfrm>
        </p:spPr>
        <p:txBody>
          <a:bodyPr/>
          <a:lstStyle>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145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114550" marR="0" lvl="4"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Fifth level Body copy Century Gothic 14</a:t>
            </a:r>
          </a:p>
          <a:p>
            <a:pPr lvl="4"/>
            <a:endParaRPr lang="en-US" dirty="0"/>
          </a:p>
        </p:txBody>
      </p:sp>
      <p:sp>
        <p:nvSpPr>
          <p:cNvPr id="6" name="Slide Number Placeholder 5"/>
          <p:cNvSpPr>
            <a:spLocks noGrp="1"/>
          </p:cNvSpPr>
          <p:nvPr>
            <p:ph type="sldNum" sz="quarter" idx="12"/>
          </p:nvPr>
        </p:nvSpPr>
        <p:spPr>
          <a:xfrm>
            <a:off x="6876256" y="188640"/>
            <a:ext cx="2133600" cy="365125"/>
          </a:xfrm>
          <a:prstGeom prst="rect">
            <a:avLst/>
          </a:prstGeom>
        </p:spPr>
        <p:txBody>
          <a:bodyPr/>
          <a:lstStyle>
            <a:lvl1pPr>
              <a:defRPr baseline="0">
                <a:solidFill>
                  <a:schemeClr val="bg1"/>
                </a:solidFill>
              </a:defRPr>
            </a:lvl1pPr>
          </a:lstStyle>
          <a:p>
            <a:fld id="{6724815F-2CD8-45DF-B565-50DD8735EBE7}" type="slidenum">
              <a:rPr lang="en-US" smtClean="0"/>
              <a:pPr/>
              <a:t>‹#›</a:t>
            </a:fld>
            <a:endParaRPr lang="en-US" dirty="0"/>
          </a:p>
        </p:txBody>
      </p:sp>
      <p:sp>
        <p:nvSpPr>
          <p:cNvPr id="9" name="Content Placeholder 2"/>
          <p:cNvSpPr>
            <a:spLocks noGrp="1"/>
          </p:cNvSpPr>
          <p:nvPr>
            <p:ph idx="13" hasCustomPrompt="1"/>
          </p:nvPr>
        </p:nvSpPr>
        <p:spPr>
          <a:xfrm>
            <a:off x="6035040" y="1207008"/>
            <a:ext cx="2898648" cy="4215384"/>
          </a:xfrm>
        </p:spPr>
        <p:txBody>
          <a:bodyPr/>
          <a:lstStyle>
            <a:lvl1pPr>
              <a:defRPr/>
            </a:lvl1pPr>
          </a:lstStyle>
          <a:p>
            <a:pPr lvl="0"/>
            <a:r>
              <a:rPr lang="en-US" dirty="0"/>
              <a:t>Photo</a:t>
            </a:r>
          </a:p>
        </p:txBody>
      </p:sp>
      <p:sp>
        <p:nvSpPr>
          <p:cNvPr id="10" name="Text Placeholder 8"/>
          <p:cNvSpPr>
            <a:spLocks noGrp="1"/>
          </p:cNvSpPr>
          <p:nvPr>
            <p:ph type="body" sz="quarter" idx="14"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pic>
        <p:nvPicPr>
          <p:cNvPr id="11" name="Picture 10" descr="ACWA 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04282" y="6289209"/>
            <a:ext cx="1331756" cy="499408"/>
          </a:xfrm>
          <a:prstGeom prst="rect">
            <a:avLst/>
          </a:prstGeom>
        </p:spPr>
      </p:pic>
    </p:spTree>
    <p:extLst>
      <p:ext uri="{BB962C8B-B14F-4D97-AF65-F5344CB8AC3E}">
        <p14:creationId xmlns:p14="http://schemas.microsoft.com/office/powerpoint/2010/main" val="15400439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0"/>
            <a:ext cx="8753159" cy="562268"/>
          </a:xfrm>
          <a:prstGeom prst="rect">
            <a:avLst/>
          </a:prstGeom>
        </p:spPr>
      </p:pic>
      <p:sp>
        <p:nvSpPr>
          <p:cNvPr id="2" name="Title 1"/>
          <p:cNvSpPr>
            <a:spLocks noGrp="1"/>
          </p:cNvSpPr>
          <p:nvPr>
            <p:ph type="title" hasCustomPrompt="1"/>
          </p:nvPr>
        </p:nvSpPr>
        <p:spPr/>
        <p:txBody>
          <a:bodyPr/>
          <a:lstStyle>
            <a:lvl1pPr>
              <a:defRPr sz="2400" baseline="0">
                <a:solidFill>
                  <a:srgbClr val="F3CF45"/>
                </a:solidFill>
              </a:defRPr>
            </a:lvl1pPr>
          </a:lstStyle>
          <a:p>
            <a:r>
              <a:rPr lang="en-US" dirty="0"/>
              <a:t>Page title Century Gothic 24pt</a:t>
            </a:r>
          </a:p>
        </p:txBody>
      </p:sp>
      <p:sp>
        <p:nvSpPr>
          <p:cNvPr id="3" name="Content Placeholder 2"/>
          <p:cNvSpPr>
            <a:spLocks noGrp="1"/>
          </p:cNvSpPr>
          <p:nvPr>
            <p:ph idx="1" hasCustomPrompt="1"/>
          </p:nvPr>
        </p:nvSpPr>
        <p:spPr>
          <a:xfrm>
            <a:off x="356616" y="1825625"/>
            <a:ext cx="4709160" cy="3474720"/>
          </a:xfrm>
        </p:spPr>
        <p:txBody>
          <a:bodyPr/>
          <a:lstStyle>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145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114550" marR="0" lvl="4"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Fifth level Body copy Century Gothic 14</a:t>
            </a:r>
          </a:p>
          <a:p>
            <a:pPr lvl="4"/>
            <a:endParaRPr lang="en-US" dirty="0"/>
          </a:p>
        </p:txBody>
      </p:sp>
      <p:sp>
        <p:nvSpPr>
          <p:cNvPr id="4" name="Date Placeholder 3"/>
          <p:cNvSpPr>
            <a:spLocks noGrp="1"/>
          </p:cNvSpPr>
          <p:nvPr>
            <p:ph type="dt" sz="half" idx="10"/>
          </p:nvPr>
        </p:nvSpPr>
        <p:spPr/>
        <p:txBody>
          <a:bodyPr/>
          <a:lstStyle/>
          <a:p>
            <a:fld id="{5562B33B-F624-4A67-A646-501F37A63B82}" type="datetime1">
              <a:rPr lang="en-US" smtClean="0"/>
              <a:t>11/23/2017</a:t>
            </a:fld>
            <a:endParaRPr lang="en-US"/>
          </a:p>
        </p:txBody>
      </p:sp>
      <p:sp>
        <p:nvSpPr>
          <p:cNvPr id="5" name="Footer Placeholder 4"/>
          <p:cNvSpPr>
            <a:spLocks noGrp="1"/>
          </p:cNvSpPr>
          <p:nvPr>
            <p:ph type="ftr" sz="quarter" idx="11"/>
          </p:nvPr>
        </p:nvSpPr>
        <p:spPr>
          <a:xfrm>
            <a:off x="356616" y="6356350"/>
            <a:ext cx="3086100" cy="365125"/>
          </a:xfrm>
        </p:spPr>
        <p:txBody>
          <a:bodyPr/>
          <a:lstStyle/>
          <a:p>
            <a:r>
              <a:rPr lang="en-US" dirty="0"/>
              <a:t>www.acwapower.com</a:t>
            </a:r>
          </a:p>
        </p:txBody>
      </p:sp>
      <p:sp>
        <p:nvSpPr>
          <p:cNvPr id="6" name="Slide Number Placeholder 5"/>
          <p:cNvSpPr>
            <a:spLocks noGrp="1"/>
          </p:cNvSpPr>
          <p:nvPr>
            <p:ph type="sldNum" sz="quarter" idx="12"/>
          </p:nvPr>
        </p:nvSpPr>
        <p:spPr/>
        <p:txBody>
          <a:bodyPr/>
          <a:lstStyle>
            <a:lvl1pPr>
              <a:defRPr baseline="0">
                <a:solidFill>
                  <a:schemeClr val="bg1"/>
                </a:solidFill>
              </a:defRPr>
            </a:lvl1pPr>
          </a:lstStyle>
          <a:p>
            <a:fld id="{6724815F-2CD8-45DF-B565-50DD8735EBE7}" type="slidenum">
              <a:rPr lang="en-US" smtClean="0"/>
              <a:pPr/>
              <a:t>‹#›</a:t>
            </a:fld>
            <a:endParaRPr lang="en-US" dirty="0"/>
          </a:p>
        </p:txBody>
      </p:sp>
      <p:sp>
        <p:nvSpPr>
          <p:cNvPr id="9" name="Content Placeholder 2"/>
          <p:cNvSpPr>
            <a:spLocks noGrp="1"/>
          </p:cNvSpPr>
          <p:nvPr>
            <p:ph idx="13" hasCustomPrompt="1"/>
          </p:nvPr>
        </p:nvSpPr>
        <p:spPr>
          <a:xfrm>
            <a:off x="6035040" y="1207008"/>
            <a:ext cx="2898648" cy="4215384"/>
          </a:xfrm>
        </p:spPr>
        <p:txBody>
          <a:bodyPr/>
          <a:lstStyle>
            <a:lvl1pPr>
              <a:defRPr/>
            </a:lvl1pPr>
          </a:lstStyle>
          <a:p>
            <a:pPr lvl="0"/>
            <a:r>
              <a:rPr lang="en-US" dirty="0"/>
              <a:t>Photo</a:t>
            </a:r>
          </a:p>
        </p:txBody>
      </p:sp>
      <p:sp>
        <p:nvSpPr>
          <p:cNvPr id="10" name="Text Placeholder 8"/>
          <p:cNvSpPr>
            <a:spLocks noGrp="1"/>
          </p:cNvSpPr>
          <p:nvPr>
            <p:ph type="body" sz="quarter" idx="14"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Tree>
    <p:extLst>
      <p:ext uri="{BB962C8B-B14F-4D97-AF65-F5344CB8AC3E}">
        <p14:creationId xmlns:p14="http://schemas.microsoft.com/office/powerpoint/2010/main" val="21954558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5082"/>
            <a:ext cx="8753159" cy="562268"/>
          </a:xfrm>
          <a:prstGeom prst="rect">
            <a:avLst/>
          </a:prstGeom>
        </p:spPr>
      </p:pic>
      <p:sp>
        <p:nvSpPr>
          <p:cNvPr id="2" name="Title 1"/>
          <p:cNvSpPr>
            <a:spLocks noGrp="1"/>
          </p:cNvSpPr>
          <p:nvPr>
            <p:ph type="title" hasCustomPrompt="1"/>
          </p:nvPr>
        </p:nvSpPr>
        <p:spPr/>
        <p:txBody>
          <a:bodyPr/>
          <a:lstStyle/>
          <a:p>
            <a:r>
              <a:rPr lang="en-US" dirty="0"/>
              <a:t>Page title Century Gothic 24pt</a:t>
            </a:r>
          </a:p>
        </p:txBody>
      </p:sp>
      <p:sp>
        <p:nvSpPr>
          <p:cNvPr id="3" name="Content Placeholder 2"/>
          <p:cNvSpPr>
            <a:spLocks noGrp="1"/>
          </p:cNvSpPr>
          <p:nvPr>
            <p:ph sz="half" idx="1" hasCustomPrompt="1"/>
          </p:nvPr>
        </p:nvSpPr>
        <p:spPr>
          <a:xfrm>
            <a:off x="628650" y="1825625"/>
            <a:ext cx="3886200" cy="4351338"/>
          </a:xfrm>
        </p:spPr>
        <p:txBody>
          <a:bodyPr/>
          <a:lstStyle>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145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114550" marR="0" lvl="4"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Fifth level Body copy Century Gothic 14</a:t>
            </a:r>
          </a:p>
        </p:txBody>
      </p:sp>
      <p:sp>
        <p:nvSpPr>
          <p:cNvPr id="4" name="Content Placeholder 3"/>
          <p:cNvSpPr>
            <a:spLocks noGrp="1"/>
          </p:cNvSpPr>
          <p:nvPr>
            <p:ph sz="half" idx="2" hasCustomPrompt="1"/>
          </p:nvPr>
        </p:nvSpPr>
        <p:spPr>
          <a:xfrm>
            <a:off x="4629150" y="1825625"/>
            <a:ext cx="3886200" cy="4351338"/>
          </a:xfrm>
        </p:spPr>
        <p:txBody>
          <a:bodyPr/>
          <a:lstStyle>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145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114550" marR="0" lvl="4"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Fifth level Body copy Century Gothic 14</a:t>
            </a:r>
          </a:p>
        </p:txBody>
      </p:sp>
      <p:sp>
        <p:nvSpPr>
          <p:cNvPr id="5" name="Date Placeholder 4"/>
          <p:cNvSpPr>
            <a:spLocks noGrp="1"/>
          </p:cNvSpPr>
          <p:nvPr>
            <p:ph type="dt" sz="half" idx="10"/>
          </p:nvPr>
        </p:nvSpPr>
        <p:spPr/>
        <p:txBody>
          <a:bodyPr/>
          <a:lstStyle/>
          <a:p>
            <a:fld id="{1E155936-F88C-4DCD-84BF-9282727B6108}" type="datetime1">
              <a:rPr lang="en-US" smtClean="0"/>
              <a:t>11/23/2017</a:t>
            </a:fld>
            <a:endParaRPr lang="en-US" dirty="0"/>
          </a:p>
        </p:txBody>
      </p:sp>
      <p:sp>
        <p:nvSpPr>
          <p:cNvPr id="6" name="Footer Placeholder 5"/>
          <p:cNvSpPr>
            <a:spLocks noGrp="1"/>
          </p:cNvSpPr>
          <p:nvPr>
            <p:ph type="ftr" sz="quarter" idx="11"/>
          </p:nvPr>
        </p:nvSpPr>
        <p:spPr/>
        <p:txBody>
          <a:bodyPr/>
          <a:lstStyle/>
          <a:p>
            <a:r>
              <a:rPr lang="en-US"/>
              <a:t>www.acwapower.com</a:t>
            </a:r>
          </a:p>
        </p:txBody>
      </p:sp>
      <p:sp>
        <p:nvSpPr>
          <p:cNvPr id="7" name="Slide Number Placeholder 6"/>
          <p:cNvSpPr>
            <a:spLocks noGrp="1"/>
          </p:cNvSpPr>
          <p:nvPr>
            <p:ph type="sldNum" sz="quarter" idx="12"/>
          </p:nvPr>
        </p:nvSpPr>
        <p:spPr>
          <a:xfrm>
            <a:off x="8244408" y="188640"/>
            <a:ext cx="765448" cy="365125"/>
          </a:xfrm>
        </p:spPr>
        <p:txBody>
          <a:bodyPr/>
          <a:lstStyle>
            <a:lvl1pPr>
              <a:defRPr>
                <a:solidFill>
                  <a:schemeClr val="bg1"/>
                </a:solidFill>
              </a:defRPr>
            </a:lvl1pPr>
          </a:lstStyle>
          <a:p>
            <a:fld id="{6724815F-2CD8-45DF-B565-50DD8735EBE7}" type="slidenum">
              <a:rPr lang="en-US" smtClean="0"/>
              <a:pPr/>
              <a:t>‹#›</a:t>
            </a:fld>
            <a:endParaRPr lang="en-US" dirty="0"/>
          </a:p>
        </p:txBody>
      </p:sp>
      <p:sp>
        <p:nvSpPr>
          <p:cNvPr id="10"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Tree>
    <p:extLst>
      <p:ext uri="{BB962C8B-B14F-4D97-AF65-F5344CB8AC3E}">
        <p14:creationId xmlns:p14="http://schemas.microsoft.com/office/powerpoint/2010/main" val="25314064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0"/>
            <a:ext cx="8753159" cy="562268"/>
          </a:xfrm>
          <a:prstGeom prst="rect">
            <a:avLst/>
          </a:prstGeom>
        </p:spPr>
      </p:pic>
      <p:sp>
        <p:nvSpPr>
          <p:cNvPr id="2" name="Title 1"/>
          <p:cNvSpPr>
            <a:spLocks noGrp="1"/>
          </p:cNvSpPr>
          <p:nvPr>
            <p:ph type="title" hasCustomPrompt="1"/>
          </p:nvPr>
        </p:nvSpPr>
        <p:spPr>
          <a:xfrm>
            <a:off x="356616" y="605756"/>
            <a:ext cx="7886700" cy="914400"/>
          </a:xfrm>
        </p:spPr>
        <p:txBody>
          <a:bodyPr/>
          <a:lstStyle/>
          <a:p>
            <a:r>
              <a:rPr lang="en-US" dirty="0"/>
              <a:t>Page title Century Gothic 24pt</a:t>
            </a:r>
          </a:p>
        </p:txBody>
      </p:sp>
      <p:sp>
        <p:nvSpPr>
          <p:cNvPr id="3" name="Text Placeholder 2"/>
          <p:cNvSpPr>
            <a:spLocks noGrp="1"/>
          </p:cNvSpPr>
          <p:nvPr>
            <p:ph type="body" idx="1" hasCustomPrompt="1"/>
          </p:nvPr>
        </p:nvSpPr>
        <p:spPr>
          <a:xfrm>
            <a:off x="356616" y="1681163"/>
            <a:ext cx="38862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Century Gothic 20pt Bold</a:t>
            </a:r>
          </a:p>
        </p:txBody>
      </p:sp>
      <p:sp>
        <p:nvSpPr>
          <p:cNvPr id="4" name="Content Placeholder 3"/>
          <p:cNvSpPr>
            <a:spLocks noGrp="1"/>
          </p:cNvSpPr>
          <p:nvPr>
            <p:ph sz="half" idx="2" hasCustomPrompt="1"/>
          </p:nvPr>
        </p:nvSpPr>
        <p:spPr>
          <a:xfrm>
            <a:off x="356616" y="2505075"/>
            <a:ext cx="3886200" cy="3684588"/>
          </a:xfrm>
        </p:spPr>
        <p:txBody>
          <a:bodyPr/>
          <a:lstStyle>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145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114550" marR="0" lvl="4"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Fifth level Body copy Century Gothic 14</a:t>
            </a:r>
          </a:p>
        </p:txBody>
      </p:sp>
      <p:sp>
        <p:nvSpPr>
          <p:cNvPr id="5" name="Text Placeholder 4"/>
          <p:cNvSpPr>
            <a:spLocks noGrp="1"/>
          </p:cNvSpPr>
          <p:nvPr>
            <p:ph type="body" sz="quarter" idx="3" hasCustomPrompt="1"/>
          </p:nvPr>
        </p:nvSpPr>
        <p:spPr>
          <a:xfrm>
            <a:off x="4629150" y="1681163"/>
            <a:ext cx="38862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Century Gothic 20pt Bold</a:t>
            </a:r>
          </a:p>
        </p:txBody>
      </p:sp>
      <p:sp>
        <p:nvSpPr>
          <p:cNvPr id="6" name="Content Placeholder 5"/>
          <p:cNvSpPr>
            <a:spLocks noGrp="1"/>
          </p:cNvSpPr>
          <p:nvPr>
            <p:ph sz="quarter" idx="4" hasCustomPrompt="1"/>
          </p:nvPr>
        </p:nvSpPr>
        <p:spPr>
          <a:xfrm>
            <a:off x="4629150" y="2505075"/>
            <a:ext cx="3886200" cy="3684588"/>
          </a:xfrm>
        </p:spPr>
        <p:txBody>
          <a:bodyPr/>
          <a:lstStyle>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145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114550" marR="0" lvl="4"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Fifth level Body copy Century Gothic 14</a:t>
            </a:r>
          </a:p>
        </p:txBody>
      </p:sp>
      <p:sp>
        <p:nvSpPr>
          <p:cNvPr id="7" name="Date Placeholder 6"/>
          <p:cNvSpPr>
            <a:spLocks noGrp="1"/>
          </p:cNvSpPr>
          <p:nvPr>
            <p:ph type="dt" sz="half" idx="10"/>
          </p:nvPr>
        </p:nvSpPr>
        <p:spPr/>
        <p:txBody>
          <a:bodyPr/>
          <a:lstStyle/>
          <a:p>
            <a:fld id="{D05A2733-527D-442A-B19E-09F86F533C30}" type="datetime1">
              <a:rPr lang="en-US" smtClean="0"/>
              <a:t>11/23/2017</a:t>
            </a:fld>
            <a:endParaRPr lang="en-US"/>
          </a:p>
        </p:txBody>
      </p:sp>
      <p:sp>
        <p:nvSpPr>
          <p:cNvPr id="8" name="Footer Placeholder 7"/>
          <p:cNvSpPr>
            <a:spLocks noGrp="1"/>
          </p:cNvSpPr>
          <p:nvPr>
            <p:ph type="ftr" sz="quarter" idx="11"/>
          </p:nvPr>
        </p:nvSpPr>
        <p:spPr>
          <a:xfrm>
            <a:off x="356616" y="6356350"/>
            <a:ext cx="3086100" cy="365125"/>
          </a:xfrm>
        </p:spPr>
        <p:txBody>
          <a:bodyPr/>
          <a:lstStyle/>
          <a:p>
            <a:r>
              <a:rPr lang="en-US"/>
              <a:t>www.acwapower.com</a:t>
            </a: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6724815F-2CD8-45DF-B565-50DD8735EBE7}" type="slidenum">
              <a:rPr lang="en-US" smtClean="0"/>
              <a:pPr/>
              <a:t>‹#›</a:t>
            </a:fld>
            <a:endParaRPr lang="en-US" dirty="0"/>
          </a:p>
        </p:txBody>
      </p:sp>
      <p:sp>
        <p:nvSpPr>
          <p:cNvPr id="12"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Tree>
    <p:extLst>
      <p:ext uri="{BB962C8B-B14F-4D97-AF65-F5344CB8AC3E}">
        <p14:creationId xmlns:p14="http://schemas.microsoft.com/office/powerpoint/2010/main" val="27961057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0"/>
            <a:ext cx="8753159" cy="562268"/>
          </a:xfrm>
          <a:prstGeom prst="rect">
            <a:avLst/>
          </a:prstGeom>
        </p:spPr>
      </p:pic>
      <p:sp>
        <p:nvSpPr>
          <p:cNvPr id="2" name="Title 1"/>
          <p:cNvSpPr>
            <a:spLocks noGrp="1"/>
          </p:cNvSpPr>
          <p:nvPr>
            <p:ph type="title" hasCustomPrompt="1"/>
          </p:nvPr>
        </p:nvSpPr>
        <p:spPr/>
        <p:txBody>
          <a:bodyPr/>
          <a:lstStyle/>
          <a:p>
            <a:r>
              <a:rPr lang="en-US" dirty="0"/>
              <a:t>Page title Century Gothic 24pt</a:t>
            </a:r>
          </a:p>
        </p:txBody>
      </p:sp>
      <p:sp>
        <p:nvSpPr>
          <p:cNvPr id="3" name="Date Placeholder 2"/>
          <p:cNvSpPr>
            <a:spLocks noGrp="1"/>
          </p:cNvSpPr>
          <p:nvPr>
            <p:ph type="dt" sz="half" idx="10"/>
          </p:nvPr>
        </p:nvSpPr>
        <p:spPr/>
        <p:txBody>
          <a:bodyPr/>
          <a:lstStyle/>
          <a:p>
            <a:fld id="{B3A28E27-863B-4064-A769-A202E21825FF}" type="datetime1">
              <a:rPr lang="en-US" smtClean="0"/>
              <a:t>11/23/2017</a:t>
            </a:fld>
            <a:endParaRPr lang="en-US"/>
          </a:p>
        </p:txBody>
      </p:sp>
      <p:sp>
        <p:nvSpPr>
          <p:cNvPr id="4" name="Footer Placeholder 3"/>
          <p:cNvSpPr>
            <a:spLocks noGrp="1"/>
          </p:cNvSpPr>
          <p:nvPr>
            <p:ph type="ftr" sz="quarter" idx="11"/>
          </p:nvPr>
        </p:nvSpPr>
        <p:spPr/>
        <p:txBody>
          <a:bodyPr/>
          <a:lstStyle/>
          <a:p>
            <a:r>
              <a:rPr lang="en-US"/>
              <a:t>www.acwapower.com</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724815F-2CD8-45DF-B565-50DD8735EBE7}" type="slidenum">
              <a:rPr lang="en-US" smtClean="0"/>
              <a:pPr/>
              <a:t>‹#›</a:t>
            </a:fld>
            <a:endParaRPr lang="en-US" dirty="0"/>
          </a:p>
        </p:txBody>
      </p:sp>
      <p:sp>
        <p:nvSpPr>
          <p:cNvPr id="8"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Tree>
    <p:extLst>
      <p:ext uri="{BB962C8B-B14F-4D97-AF65-F5344CB8AC3E}">
        <p14:creationId xmlns:p14="http://schemas.microsoft.com/office/powerpoint/2010/main" val="804680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56616" y="0"/>
            <a:ext cx="8753159" cy="562268"/>
          </a:xfrm>
          <a:prstGeom prst="rect">
            <a:avLst/>
          </a:prstGeom>
        </p:spPr>
      </p:pic>
      <p:sp>
        <p:nvSpPr>
          <p:cNvPr id="2" name="Title 1"/>
          <p:cNvSpPr>
            <a:spLocks noGrp="1"/>
          </p:cNvSpPr>
          <p:nvPr>
            <p:ph type="title" hasCustomPrompt="1"/>
          </p:nvPr>
        </p:nvSpPr>
        <p:spPr>
          <a:xfrm>
            <a:off x="629841" y="457200"/>
            <a:ext cx="2949178" cy="1600200"/>
          </a:xfrm>
        </p:spPr>
        <p:txBody>
          <a:bodyPr anchor="b">
            <a:normAutofit/>
          </a:bodyPr>
          <a:lstStyle>
            <a:lvl1pPr>
              <a:defRPr sz="2400"/>
            </a:lvl1pPr>
          </a:lstStyle>
          <a:p>
            <a:r>
              <a:rPr lang="en-US" dirty="0"/>
              <a:t>Page title Century Gothic 24pt</a:t>
            </a:r>
          </a:p>
        </p:txBody>
      </p:sp>
      <p:sp>
        <p:nvSpPr>
          <p:cNvPr id="3" name="Content Placeholder 2"/>
          <p:cNvSpPr>
            <a:spLocks noGrp="1"/>
          </p:cNvSpPr>
          <p:nvPr>
            <p:ph idx="1" hasCustomPrompt="1"/>
          </p:nvPr>
        </p:nvSpPr>
        <p:spPr>
          <a:xfrm>
            <a:off x="3887391" y="987426"/>
            <a:ext cx="4629150" cy="4873625"/>
          </a:xfrm>
        </p:spPr>
        <p:txBody>
          <a:bodyPr/>
          <a:lstStyle>
            <a:lvl1pPr>
              <a:defRPr sz="2400" baseline="0"/>
            </a:lvl1pPr>
            <a:lvl2pPr>
              <a:defRPr sz="2000"/>
            </a:lvl2pPr>
            <a:lvl3pPr>
              <a:defRPr sz="1800" baseline="0"/>
            </a:lvl3pPr>
            <a:lvl4pPr>
              <a:defRPr sz="1600"/>
            </a:lvl4pPr>
            <a:lvl5pPr>
              <a:defRPr sz="1600"/>
            </a:lvl5pPr>
            <a:lvl6pPr>
              <a:defRPr sz="2000"/>
            </a:lvl6pPr>
            <a:lvl7pPr>
              <a:defRPr sz="2000"/>
            </a:lvl7pPr>
            <a:lvl8pPr>
              <a:defRPr sz="2000"/>
            </a:lvl8pPr>
            <a:lvl9pPr>
              <a:defRPr sz="2000"/>
            </a:lvl9pPr>
          </a:lstStyle>
          <a:p>
            <a:pPr lvl="0"/>
            <a:r>
              <a:rPr lang="en-US" dirty="0"/>
              <a:t>Century Gothic 24pt</a:t>
            </a:r>
          </a:p>
          <a:p>
            <a:pPr lvl="1"/>
            <a:r>
              <a:rPr lang="en-US" dirty="0"/>
              <a:t>Second level Century Gothic 20pt</a:t>
            </a:r>
          </a:p>
          <a:p>
            <a:pPr lvl="2"/>
            <a:r>
              <a:rPr lang="en-US" dirty="0"/>
              <a:t>Third level Century Gothic 18pt</a:t>
            </a:r>
          </a:p>
          <a:p>
            <a:pPr lvl="3"/>
            <a:r>
              <a:rPr lang="en-US" dirty="0"/>
              <a:t>Fourth level Century Gothic 16pt</a:t>
            </a:r>
          </a:p>
          <a:p>
            <a:pPr lvl="4"/>
            <a:r>
              <a:rPr lang="en-US" dirty="0"/>
              <a:t>Fifth level Century Gothic 16pt</a:t>
            </a:r>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Century Gothic 16pt</a:t>
            </a:r>
          </a:p>
        </p:txBody>
      </p:sp>
      <p:sp>
        <p:nvSpPr>
          <p:cNvPr id="5" name="Date Placeholder 4"/>
          <p:cNvSpPr>
            <a:spLocks noGrp="1"/>
          </p:cNvSpPr>
          <p:nvPr>
            <p:ph type="dt" sz="half" idx="10"/>
          </p:nvPr>
        </p:nvSpPr>
        <p:spPr/>
        <p:txBody>
          <a:bodyPr/>
          <a:lstStyle/>
          <a:p>
            <a:fld id="{DB086D05-ABA8-42AD-A181-C8B5B2AEB83D}" type="datetime1">
              <a:rPr lang="en-US" smtClean="0"/>
              <a:t>11/23/2017</a:t>
            </a:fld>
            <a:endParaRPr lang="en-US"/>
          </a:p>
        </p:txBody>
      </p:sp>
      <p:sp>
        <p:nvSpPr>
          <p:cNvPr id="6" name="Footer Placeholder 5"/>
          <p:cNvSpPr>
            <a:spLocks noGrp="1"/>
          </p:cNvSpPr>
          <p:nvPr>
            <p:ph type="ftr" sz="quarter" idx="11"/>
          </p:nvPr>
        </p:nvSpPr>
        <p:spPr/>
        <p:txBody>
          <a:bodyPr/>
          <a:lstStyle/>
          <a:p>
            <a:r>
              <a:rPr lang="en-US"/>
              <a:t>www.acwapower.com</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6724815F-2CD8-45DF-B565-50DD8735EBE7}" type="slidenum">
              <a:rPr lang="en-US" smtClean="0"/>
              <a:pPr/>
              <a:t>‹#›</a:t>
            </a:fld>
            <a:endParaRPr lang="en-US" dirty="0"/>
          </a:p>
        </p:txBody>
      </p:sp>
      <p:sp>
        <p:nvSpPr>
          <p:cNvPr id="10"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spTree>
    <p:extLst>
      <p:ext uri="{BB962C8B-B14F-4D97-AF65-F5344CB8AC3E}">
        <p14:creationId xmlns:p14="http://schemas.microsoft.com/office/powerpoint/2010/main" val="1258821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6616" y="-5082"/>
            <a:ext cx="8753159" cy="562269"/>
          </a:xfrm>
          <a:prstGeom prst="rect">
            <a:avLst/>
          </a:prstGeom>
        </p:spPr>
      </p:pic>
      <p:sp>
        <p:nvSpPr>
          <p:cNvPr id="2" name="Title 1"/>
          <p:cNvSpPr>
            <a:spLocks noGrp="1"/>
          </p:cNvSpPr>
          <p:nvPr>
            <p:ph type="title" hasCustomPrompt="1"/>
          </p:nvPr>
        </p:nvSpPr>
        <p:spPr/>
        <p:txBody>
          <a:bodyPr/>
          <a:lstStyle/>
          <a:p>
            <a:r>
              <a:rPr lang="en-US" dirty="0"/>
              <a:t>Page title Century Gothic 24pt</a:t>
            </a:r>
          </a:p>
        </p:txBody>
      </p:sp>
      <p:sp>
        <p:nvSpPr>
          <p:cNvPr id="3" name="Content Placeholder 2"/>
          <p:cNvSpPr>
            <a:spLocks noGrp="1"/>
          </p:cNvSpPr>
          <p:nvPr>
            <p:ph sz="half" idx="1" hasCustomPrompt="1"/>
          </p:nvPr>
        </p:nvSpPr>
        <p:spPr>
          <a:xfrm>
            <a:off x="628650" y="1825625"/>
            <a:ext cx="3886200" cy="4351338"/>
          </a:xfrm>
        </p:spPr>
        <p:txBody>
          <a:bodyPr/>
          <a:lstStyle>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145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114550" marR="0" lvl="4"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Fifth level Body copy Century Gothic 14</a:t>
            </a:r>
          </a:p>
        </p:txBody>
      </p:sp>
      <p:sp>
        <p:nvSpPr>
          <p:cNvPr id="4" name="Content Placeholder 3"/>
          <p:cNvSpPr>
            <a:spLocks noGrp="1"/>
          </p:cNvSpPr>
          <p:nvPr>
            <p:ph sz="half" idx="2" hasCustomPrompt="1"/>
          </p:nvPr>
        </p:nvSpPr>
        <p:spPr>
          <a:xfrm>
            <a:off x="4629150" y="1825625"/>
            <a:ext cx="3886200" cy="4351338"/>
          </a:xfrm>
        </p:spPr>
        <p:txBody>
          <a:bodyPr/>
          <a:lstStyle>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145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114550" marR="0" lvl="4"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Fifth level Body copy Century Gothic 14</a:t>
            </a:r>
          </a:p>
        </p:txBody>
      </p:sp>
      <p:sp>
        <p:nvSpPr>
          <p:cNvPr id="10"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pic>
        <p:nvPicPr>
          <p:cNvPr id="11" name="Picture 10" descr="ACWA 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04282" y="6289209"/>
            <a:ext cx="1331756" cy="499408"/>
          </a:xfrm>
          <a:prstGeom prst="rect">
            <a:avLst/>
          </a:prstGeom>
        </p:spPr>
      </p:pic>
    </p:spTree>
    <p:extLst>
      <p:ext uri="{BB962C8B-B14F-4D97-AF65-F5344CB8AC3E}">
        <p14:creationId xmlns:p14="http://schemas.microsoft.com/office/powerpoint/2010/main" val="61763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6616" y="0"/>
            <a:ext cx="8753159" cy="562269"/>
          </a:xfrm>
          <a:prstGeom prst="rect">
            <a:avLst/>
          </a:prstGeom>
        </p:spPr>
      </p:pic>
      <p:sp>
        <p:nvSpPr>
          <p:cNvPr id="2" name="Title 1"/>
          <p:cNvSpPr>
            <a:spLocks noGrp="1"/>
          </p:cNvSpPr>
          <p:nvPr>
            <p:ph type="title" hasCustomPrompt="1"/>
          </p:nvPr>
        </p:nvSpPr>
        <p:spPr>
          <a:xfrm>
            <a:off x="356616" y="605756"/>
            <a:ext cx="7886700" cy="914400"/>
          </a:xfrm>
        </p:spPr>
        <p:txBody>
          <a:bodyPr/>
          <a:lstStyle/>
          <a:p>
            <a:r>
              <a:rPr lang="en-US" dirty="0"/>
              <a:t>Page title Century Gothic 24pt</a:t>
            </a:r>
          </a:p>
        </p:txBody>
      </p:sp>
      <p:sp>
        <p:nvSpPr>
          <p:cNvPr id="3" name="Text Placeholder 2"/>
          <p:cNvSpPr>
            <a:spLocks noGrp="1"/>
          </p:cNvSpPr>
          <p:nvPr>
            <p:ph type="body" idx="1" hasCustomPrompt="1"/>
          </p:nvPr>
        </p:nvSpPr>
        <p:spPr>
          <a:xfrm>
            <a:off x="356616" y="1681163"/>
            <a:ext cx="38862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Century Gothic 20pt Bold</a:t>
            </a:r>
          </a:p>
        </p:txBody>
      </p:sp>
      <p:sp>
        <p:nvSpPr>
          <p:cNvPr id="4" name="Content Placeholder 3"/>
          <p:cNvSpPr>
            <a:spLocks noGrp="1"/>
          </p:cNvSpPr>
          <p:nvPr>
            <p:ph sz="half" idx="2" hasCustomPrompt="1"/>
          </p:nvPr>
        </p:nvSpPr>
        <p:spPr>
          <a:xfrm>
            <a:off x="356616" y="2505075"/>
            <a:ext cx="3886200" cy="3684588"/>
          </a:xfrm>
        </p:spPr>
        <p:txBody>
          <a:bodyPr/>
          <a:lstStyle>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145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114550" marR="0" lvl="4"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Fifth level Body copy Century Gothic 14</a:t>
            </a:r>
          </a:p>
        </p:txBody>
      </p:sp>
      <p:sp>
        <p:nvSpPr>
          <p:cNvPr id="5" name="Text Placeholder 4"/>
          <p:cNvSpPr>
            <a:spLocks noGrp="1"/>
          </p:cNvSpPr>
          <p:nvPr>
            <p:ph type="body" sz="quarter" idx="3" hasCustomPrompt="1"/>
          </p:nvPr>
        </p:nvSpPr>
        <p:spPr>
          <a:xfrm>
            <a:off x="4629150" y="1681163"/>
            <a:ext cx="38862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Century Gothic 20pt Bold</a:t>
            </a:r>
          </a:p>
        </p:txBody>
      </p:sp>
      <p:sp>
        <p:nvSpPr>
          <p:cNvPr id="6" name="Content Placeholder 5"/>
          <p:cNvSpPr>
            <a:spLocks noGrp="1"/>
          </p:cNvSpPr>
          <p:nvPr>
            <p:ph sz="quarter" idx="4" hasCustomPrompt="1"/>
          </p:nvPr>
        </p:nvSpPr>
        <p:spPr>
          <a:xfrm>
            <a:off x="4629150" y="2505075"/>
            <a:ext cx="3886200" cy="3684588"/>
          </a:xfrm>
        </p:spPr>
        <p:txBody>
          <a:bodyPr/>
          <a:lstStyle>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1145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5pPr>
          </a:lstStyle>
          <a:p>
            <a:pPr lvl="0"/>
            <a:r>
              <a:rPr lang="en-US" dirty="0"/>
              <a:t>Body copy Century Gothic 20</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Second level Body copy Century Gothic 18</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Third level Body copy Century Gothic 16</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 Body copy Century Gothic 14</a:t>
            </a:r>
          </a:p>
          <a:p>
            <a:pPr marL="2114550" marR="0" lvl="4"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Fifth level Body copy Century Gothic 14</a:t>
            </a:r>
          </a:p>
        </p:txBody>
      </p:sp>
      <p:sp>
        <p:nvSpPr>
          <p:cNvPr id="12"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pic>
        <p:nvPicPr>
          <p:cNvPr id="13" name="Picture 12" descr="ACWA 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04282" y="6289209"/>
            <a:ext cx="1331756" cy="499408"/>
          </a:xfrm>
          <a:prstGeom prst="rect">
            <a:avLst/>
          </a:prstGeom>
        </p:spPr>
      </p:pic>
    </p:spTree>
    <p:extLst>
      <p:ext uri="{BB962C8B-B14F-4D97-AF65-F5344CB8AC3E}">
        <p14:creationId xmlns:p14="http://schemas.microsoft.com/office/powerpoint/2010/main" val="2395626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6616" y="0"/>
            <a:ext cx="8753159" cy="562269"/>
          </a:xfrm>
          <a:prstGeom prst="rect">
            <a:avLst/>
          </a:prstGeom>
        </p:spPr>
      </p:pic>
      <p:sp>
        <p:nvSpPr>
          <p:cNvPr id="2" name="Title 1"/>
          <p:cNvSpPr>
            <a:spLocks noGrp="1"/>
          </p:cNvSpPr>
          <p:nvPr>
            <p:ph type="title" hasCustomPrompt="1"/>
          </p:nvPr>
        </p:nvSpPr>
        <p:spPr/>
        <p:txBody>
          <a:bodyPr/>
          <a:lstStyle/>
          <a:p>
            <a:r>
              <a:rPr lang="en-US" dirty="0"/>
              <a:t>Page title Century Gothic 24pt</a:t>
            </a:r>
          </a:p>
        </p:txBody>
      </p:sp>
      <p:sp>
        <p:nvSpPr>
          <p:cNvPr id="8"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pic>
        <p:nvPicPr>
          <p:cNvPr id="9" name="Picture 8" descr="ACWA 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04282" y="6289209"/>
            <a:ext cx="1331756" cy="499408"/>
          </a:xfrm>
          <a:prstGeom prst="rect">
            <a:avLst/>
          </a:prstGeom>
        </p:spPr>
      </p:pic>
    </p:spTree>
    <p:extLst>
      <p:ext uri="{BB962C8B-B14F-4D97-AF65-F5344CB8AC3E}">
        <p14:creationId xmlns:p14="http://schemas.microsoft.com/office/powerpoint/2010/main" val="239327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6">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6616" y="0"/>
            <a:ext cx="8753159" cy="562269"/>
          </a:xfrm>
          <a:prstGeom prst="rect">
            <a:avLst/>
          </a:prstGeom>
        </p:spPr>
      </p:pic>
      <p:sp>
        <p:nvSpPr>
          <p:cNvPr id="2" name="Title 1"/>
          <p:cNvSpPr>
            <a:spLocks noGrp="1"/>
          </p:cNvSpPr>
          <p:nvPr>
            <p:ph type="title" hasCustomPrompt="1"/>
          </p:nvPr>
        </p:nvSpPr>
        <p:spPr>
          <a:xfrm>
            <a:off x="629841" y="457200"/>
            <a:ext cx="2949178" cy="1600200"/>
          </a:xfrm>
        </p:spPr>
        <p:txBody>
          <a:bodyPr anchor="b">
            <a:normAutofit/>
          </a:bodyPr>
          <a:lstStyle>
            <a:lvl1pPr>
              <a:defRPr sz="2400"/>
            </a:lvl1pPr>
          </a:lstStyle>
          <a:p>
            <a:r>
              <a:rPr lang="en-US" dirty="0"/>
              <a:t>Page title Century Gothic 24pt</a:t>
            </a:r>
          </a:p>
        </p:txBody>
      </p:sp>
      <p:sp>
        <p:nvSpPr>
          <p:cNvPr id="3" name="Content Placeholder 2"/>
          <p:cNvSpPr>
            <a:spLocks noGrp="1"/>
          </p:cNvSpPr>
          <p:nvPr>
            <p:ph idx="1" hasCustomPrompt="1"/>
          </p:nvPr>
        </p:nvSpPr>
        <p:spPr>
          <a:xfrm>
            <a:off x="3887391" y="987426"/>
            <a:ext cx="4629150" cy="4873625"/>
          </a:xfrm>
        </p:spPr>
        <p:txBody>
          <a:bodyPr/>
          <a:lstStyle>
            <a:lvl1pPr>
              <a:defRPr sz="2400" baseline="0"/>
            </a:lvl1pPr>
            <a:lvl2pPr>
              <a:defRPr sz="2000"/>
            </a:lvl2pPr>
            <a:lvl3pPr>
              <a:defRPr sz="1800" baseline="0"/>
            </a:lvl3pPr>
            <a:lvl4pPr>
              <a:defRPr sz="1600"/>
            </a:lvl4pPr>
            <a:lvl5pPr>
              <a:defRPr sz="1600"/>
            </a:lvl5pPr>
            <a:lvl6pPr>
              <a:defRPr sz="2000"/>
            </a:lvl6pPr>
            <a:lvl7pPr>
              <a:defRPr sz="2000"/>
            </a:lvl7pPr>
            <a:lvl8pPr>
              <a:defRPr sz="2000"/>
            </a:lvl8pPr>
            <a:lvl9pPr>
              <a:defRPr sz="2000"/>
            </a:lvl9pPr>
          </a:lstStyle>
          <a:p>
            <a:pPr lvl="0"/>
            <a:r>
              <a:rPr lang="en-US" dirty="0"/>
              <a:t>Century Gothic 24pt</a:t>
            </a:r>
          </a:p>
          <a:p>
            <a:pPr lvl="1"/>
            <a:r>
              <a:rPr lang="en-US" dirty="0"/>
              <a:t>Second level Century Gothic 20pt</a:t>
            </a:r>
          </a:p>
          <a:p>
            <a:pPr lvl="2"/>
            <a:r>
              <a:rPr lang="en-US" dirty="0"/>
              <a:t>Third level Century Gothic 18pt</a:t>
            </a:r>
          </a:p>
          <a:p>
            <a:pPr lvl="3"/>
            <a:r>
              <a:rPr lang="en-US" dirty="0"/>
              <a:t>Fourth level Century Gothic 16pt</a:t>
            </a:r>
          </a:p>
          <a:p>
            <a:pPr lvl="4"/>
            <a:r>
              <a:rPr lang="en-US" dirty="0"/>
              <a:t>Fifth level Century Gothic 16pt</a:t>
            </a:r>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Century Gothic 16pt</a:t>
            </a:r>
          </a:p>
        </p:txBody>
      </p:sp>
      <p:sp>
        <p:nvSpPr>
          <p:cNvPr id="10" name="Text Placeholder 8"/>
          <p:cNvSpPr>
            <a:spLocks noGrp="1"/>
          </p:cNvSpPr>
          <p:nvPr>
            <p:ph type="body" sz="quarter" idx="13" hasCustomPrompt="1"/>
          </p:nvPr>
        </p:nvSpPr>
        <p:spPr>
          <a:xfrm>
            <a:off x="355155" y="56977"/>
            <a:ext cx="3902075" cy="438150"/>
          </a:xfrm>
        </p:spPr>
        <p:txBody>
          <a:bodyPr anchor="ctr">
            <a:noAutofit/>
          </a:bodyPr>
          <a:lstStyle>
            <a:lvl1pPr marL="0" indent="0">
              <a:buNone/>
              <a:defRPr sz="1200" baseline="0">
                <a:solidFill>
                  <a:schemeClr val="bg1"/>
                </a:solidFill>
              </a:defRPr>
            </a:lvl1pPr>
            <a:lvl2pPr marL="457200" indent="0">
              <a:buNone/>
              <a:defRPr sz="1200"/>
            </a:lvl2pPr>
            <a:lvl3pPr>
              <a:defRPr sz="1200"/>
            </a:lvl3pPr>
            <a:lvl4pPr>
              <a:defRPr sz="1200"/>
            </a:lvl4pPr>
            <a:lvl5pPr>
              <a:defRPr sz="1200"/>
            </a:lvl5pPr>
          </a:lstStyle>
          <a:p>
            <a:pPr lvl="0"/>
            <a:r>
              <a:rPr lang="en-US" dirty="0"/>
              <a:t>Section Title Century Gothic 12pt</a:t>
            </a:r>
          </a:p>
        </p:txBody>
      </p:sp>
      <p:pic>
        <p:nvPicPr>
          <p:cNvPr id="11" name="Picture 10" descr="ACWA 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04282" y="6289209"/>
            <a:ext cx="1331756" cy="499408"/>
          </a:xfrm>
          <a:prstGeom prst="rect">
            <a:avLst/>
          </a:prstGeom>
        </p:spPr>
      </p:pic>
    </p:spTree>
    <p:extLst>
      <p:ext uri="{BB962C8B-B14F-4D97-AF65-F5344CB8AC3E}">
        <p14:creationId xmlns:p14="http://schemas.microsoft.com/office/powerpoint/2010/main" val="1773782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927" y="-1"/>
            <a:ext cx="9178586" cy="6858001"/>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1520" y="-1"/>
            <a:ext cx="5256584" cy="3284985"/>
          </a:xfrm>
          <a:prstGeom prst="rect">
            <a:avLst/>
          </a:prstGeom>
        </p:spPr>
      </p:pic>
      <p:pic>
        <p:nvPicPr>
          <p:cNvPr id="10" name="Picture 9"/>
          <p:cNvPicPr>
            <a:picLocks noChangeAspect="1"/>
          </p:cNvPicPr>
          <p:nvPr userDrawn="1"/>
        </p:nvPicPr>
        <p:blipFill>
          <a:blip r:embed="rId4"/>
          <a:stretch>
            <a:fillRect/>
          </a:stretch>
        </p:blipFill>
        <p:spPr>
          <a:xfrm>
            <a:off x="356616" y="199895"/>
            <a:ext cx="1346200" cy="482600"/>
          </a:xfrm>
          <a:prstGeom prst="rect">
            <a:avLst/>
          </a:prstGeom>
        </p:spPr>
      </p:pic>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326005" y="2494863"/>
            <a:ext cx="1040411" cy="412988"/>
          </a:xfrm>
          <a:prstGeom prst="rect">
            <a:avLst/>
          </a:prstGeom>
        </p:spPr>
      </p:pic>
      <p:sp>
        <p:nvSpPr>
          <p:cNvPr id="12" name="Text Placeholder 2"/>
          <p:cNvSpPr>
            <a:spLocks noGrp="1"/>
          </p:cNvSpPr>
          <p:nvPr>
            <p:ph type="body" idx="1" hasCustomPrompt="1"/>
          </p:nvPr>
        </p:nvSpPr>
        <p:spPr>
          <a:xfrm>
            <a:off x="356616" y="2191989"/>
            <a:ext cx="3803904" cy="896112"/>
          </a:xfrm>
          <a:noFill/>
        </p:spPr>
        <p:txBody>
          <a:bodyPr>
            <a:normAutofit/>
          </a:bodyPr>
          <a:lstStyle>
            <a:lvl1pPr marL="0" indent="0">
              <a:buNone/>
              <a:defRPr sz="1800" baseline="0">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Date Century Gothic 18 </a:t>
            </a:r>
            <a:r>
              <a:rPr lang="en-US" dirty="0" err="1"/>
              <a:t>pt</a:t>
            </a:r>
            <a:endParaRPr lang="en-US" dirty="0"/>
          </a:p>
          <a:p>
            <a:pPr lvl="0"/>
            <a:r>
              <a:rPr lang="en-US" dirty="0"/>
              <a:t>By Name/Department 18pt</a:t>
            </a:r>
          </a:p>
        </p:txBody>
      </p:sp>
      <p:sp>
        <p:nvSpPr>
          <p:cNvPr id="13" name="Title 1"/>
          <p:cNvSpPr>
            <a:spLocks noGrp="1"/>
          </p:cNvSpPr>
          <p:nvPr>
            <p:ph type="title" hasCustomPrompt="1"/>
          </p:nvPr>
        </p:nvSpPr>
        <p:spPr>
          <a:xfrm>
            <a:off x="356616" y="1234314"/>
            <a:ext cx="4965192" cy="950976"/>
          </a:xfrm>
          <a:noFill/>
        </p:spPr>
        <p:txBody>
          <a:bodyPr anchor="ctr" anchorCtr="0">
            <a:normAutofit/>
          </a:bodyPr>
          <a:lstStyle>
            <a:lvl1pPr>
              <a:defRPr sz="2800" baseline="0">
                <a:solidFill>
                  <a:schemeClr val="bg1"/>
                </a:solidFill>
              </a:defRPr>
            </a:lvl1pPr>
          </a:lstStyle>
          <a:p>
            <a:r>
              <a:rPr lang="en-US" dirty="0"/>
              <a:t>Presentation Title </a:t>
            </a:r>
            <a:br>
              <a:rPr lang="en-US" dirty="0"/>
            </a:br>
            <a:r>
              <a:rPr lang="en-US" dirty="0"/>
              <a:t>Century Gothic 28 </a:t>
            </a:r>
            <a:r>
              <a:rPr lang="en-US" dirty="0" err="1"/>
              <a:t>pt</a:t>
            </a:r>
            <a:endParaRPr lang="en-US" dirty="0"/>
          </a:p>
        </p:txBody>
      </p:sp>
    </p:spTree>
    <p:extLst>
      <p:ext uri="{BB962C8B-B14F-4D97-AF65-F5344CB8AC3E}">
        <p14:creationId xmlns:p14="http://schemas.microsoft.com/office/powerpoint/2010/main" val="46983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6.jpe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6.jpe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6.jpeg"/><Relationship Id="rId5" Type="http://schemas.openxmlformats.org/officeDocument/2006/relationships/slideLayout" Target="../slideLayouts/slideLayout31.xml"/><Relationship Id="rId10" Type="http://schemas.openxmlformats.org/officeDocument/2006/relationships/theme" Target="../theme/theme4.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6.jpeg"/><Relationship Id="rId5" Type="http://schemas.openxmlformats.org/officeDocument/2006/relationships/slideLayout" Target="../slideLayouts/slideLayout40.xml"/><Relationship Id="rId10" Type="http://schemas.openxmlformats.org/officeDocument/2006/relationships/theme" Target="../theme/theme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Placeholder 1"/>
          <p:cNvSpPr>
            <a:spLocks noGrp="1"/>
          </p:cNvSpPr>
          <p:nvPr>
            <p:ph type="title"/>
          </p:nvPr>
        </p:nvSpPr>
        <p:spPr>
          <a:xfrm>
            <a:off x="467544" y="569106"/>
            <a:ext cx="4791448" cy="914400"/>
          </a:xfrm>
          <a:prstGeom prst="rect">
            <a:avLst/>
          </a:prstGeom>
        </p:spPr>
        <p:txBody>
          <a:bodyPr vert="horz" lIns="91440" tIns="45720" rIns="91440" bIns="45720" rtlCol="0" anchor="ctr">
            <a:normAutofit/>
          </a:bodyPr>
          <a:lstStyle/>
          <a:p>
            <a:r>
              <a:rPr lang="en-US" dirty="0"/>
              <a:t>Page Title Century Gothic 24pt</a:t>
            </a:r>
          </a:p>
        </p:txBody>
      </p:sp>
    </p:spTree>
    <p:extLst>
      <p:ext uri="{BB962C8B-B14F-4D97-AF65-F5344CB8AC3E}">
        <p14:creationId xmlns:p14="http://schemas.microsoft.com/office/powerpoint/2010/main" val="2579121783"/>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8" r:id="rId3"/>
    <p:sldLayoutId id="2147483659" r:id="rId4"/>
    <p:sldLayoutId id="2147483660" r:id="rId5"/>
    <p:sldLayoutId id="2147483661" r:id="rId6"/>
    <p:sldLayoutId id="2147483662" r:id="rId7"/>
    <p:sldLayoutId id="2147483664" r:id="rId8"/>
  </p:sldLayoutIdLst>
  <p:txStyles>
    <p:titleStyle>
      <a:lvl1pPr algn="l" defTabSz="914400" rtl="0" eaLnBrk="1" latinLnBrk="0" hangingPunct="1">
        <a:spcBef>
          <a:spcPct val="0"/>
        </a:spcBef>
        <a:buNone/>
        <a:defRPr sz="2400" kern="1200">
          <a:solidFill>
            <a:srgbClr val="C00000"/>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1pPr>
      <a:lvl2pPr marL="914400" indent="-457200" algn="l" defTabSz="914400" rtl="0" eaLnBrk="1" latinLnBrk="0" hangingPunct="1">
        <a:spcBef>
          <a:spcPct val="20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3pPr>
      <a:lvl4pPr marL="1714500" indent="-34290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4pPr>
      <a:lvl5pPr marL="2114550" indent="-28575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283968" y="6309320"/>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12752157-9386-45AB-A5D7-3F20C2D423E5}" type="datetimeFigureOut">
              <a:rPr lang="en-GB" smtClean="0"/>
              <a:pPr/>
              <a:t>23/11/2017</a:t>
            </a:fld>
            <a:endParaRPr lang="en-GB" dirty="0"/>
          </a:p>
        </p:txBody>
      </p:sp>
      <p:sp>
        <p:nvSpPr>
          <p:cNvPr id="5" name="Footer Placeholder 4"/>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r>
              <a:rPr lang="en-GB" dirty="0"/>
              <a:t>www.acwapower.com</a:t>
            </a:r>
          </a:p>
        </p:txBody>
      </p:sp>
      <p:sp>
        <p:nvSpPr>
          <p:cNvPr id="6" name="Slide Number Placeholder 5"/>
          <p:cNvSpPr>
            <a:spLocks noGrp="1"/>
          </p:cNvSpPr>
          <p:nvPr>
            <p:ph type="sldNum" sz="quarter" idx="4"/>
          </p:nvPr>
        </p:nvSpPr>
        <p:spPr>
          <a:xfrm>
            <a:off x="6876256" y="188640"/>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C1831CE7-7B6B-46F8-9796-81D68AEF9A4A}" type="slidenum">
              <a:rPr lang="en-GB" smtClean="0"/>
              <a:pPr/>
              <a:t>‹#›</a:t>
            </a:fld>
            <a:endParaRPr lang="en-GB" dirty="0"/>
          </a:p>
        </p:txBody>
      </p:sp>
      <p:sp>
        <p:nvSpPr>
          <p:cNvPr id="7" name="Title Placeholder 1"/>
          <p:cNvSpPr>
            <a:spLocks noGrp="1"/>
          </p:cNvSpPr>
          <p:nvPr>
            <p:ph type="title"/>
          </p:nvPr>
        </p:nvSpPr>
        <p:spPr>
          <a:xfrm>
            <a:off x="467544" y="569106"/>
            <a:ext cx="4791448" cy="914400"/>
          </a:xfrm>
          <a:prstGeom prst="rect">
            <a:avLst/>
          </a:prstGeom>
        </p:spPr>
        <p:txBody>
          <a:bodyPr vert="horz" lIns="91440" tIns="45720" rIns="91440" bIns="45720" rtlCol="0" anchor="ctr">
            <a:normAutofit/>
          </a:bodyPr>
          <a:lstStyle/>
          <a:p>
            <a:r>
              <a:rPr lang="en-US" dirty="0"/>
              <a:t>Page Title Century Gothic 24pt</a:t>
            </a:r>
          </a:p>
        </p:txBody>
      </p:sp>
      <p:pic>
        <p:nvPicPr>
          <p:cNvPr id="8" name="Picture 7" descr="ACWA Logo.jpg"/>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7604282" y="6289209"/>
            <a:ext cx="1331756" cy="499408"/>
          </a:xfrm>
          <a:prstGeom prst="rect">
            <a:avLst/>
          </a:prstGeom>
        </p:spPr>
      </p:pic>
    </p:spTree>
    <p:extLst>
      <p:ext uri="{BB962C8B-B14F-4D97-AF65-F5344CB8AC3E}">
        <p14:creationId xmlns:p14="http://schemas.microsoft.com/office/powerpoint/2010/main" val="34603446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8" r:id="rId9"/>
  </p:sldLayoutIdLst>
  <p:txStyles>
    <p:titleStyle>
      <a:lvl1pPr algn="l" defTabSz="914400" rtl="0" eaLnBrk="1" latinLnBrk="0" hangingPunct="1">
        <a:spcBef>
          <a:spcPct val="0"/>
        </a:spcBef>
        <a:buNone/>
        <a:defRPr sz="2400" kern="1200">
          <a:solidFill>
            <a:srgbClr val="005293"/>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1pPr>
      <a:lvl2pPr marL="914400" indent="-457200" algn="l" defTabSz="914400" rtl="0" eaLnBrk="1" latinLnBrk="0" hangingPunct="1">
        <a:spcBef>
          <a:spcPct val="20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3pPr>
      <a:lvl4pPr marL="1714500" indent="-34290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4pPr>
      <a:lvl5pPr marL="2114550" indent="-28575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283968" y="6309320"/>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12752157-9386-45AB-A5D7-3F20C2D423E5}" type="datetimeFigureOut">
              <a:rPr lang="en-GB" smtClean="0"/>
              <a:pPr/>
              <a:t>23/11/2017</a:t>
            </a:fld>
            <a:endParaRPr lang="en-GB" dirty="0"/>
          </a:p>
        </p:txBody>
      </p:sp>
      <p:sp>
        <p:nvSpPr>
          <p:cNvPr id="5" name="Footer Placeholder 4"/>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r>
              <a:rPr lang="en-GB" dirty="0"/>
              <a:t>www.acwapower.com</a:t>
            </a:r>
          </a:p>
        </p:txBody>
      </p:sp>
      <p:sp>
        <p:nvSpPr>
          <p:cNvPr id="6" name="Slide Number Placeholder 5"/>
          <p:cNvSpPr>
            <a:spLocks noGrp="1"/>
          </p:cNvSpPr>
          <p:nvPr>
            <p:ph type="sldNum" sz="quarter" idx="4"/>
          </p:nvPr>
        </p:nvSpPr>
        <p:spPr>
          <a:xfrm>
            <a:off x="6876256" y="188640"/>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C1831CE7-7B6B-46F8-9796-81D68AEF9A4A}" type="slidenum">
              <a:rPr lang="en-GB" smtClean="0"/>
              <a:pPr/>
              <a:t>‹#›</a:t>
            </a:fld>
            <a:endParaRPr lang="en-GB" dirty="0"/>
          </a:p>
        </p:txBody>
      </p:sp>
      <p:sp>
        <p:nvSpPr>
          <p:cNvPr id="7" name="Title Placeholder 1"/>
          <p:cNvSpPr>
            <a:spLocks noGrp="1"/>
          </p:cNvSpPr>
          <p:nvPr>
            <p:ph type="title"/>
          </p:nvPr>
        </p:nvSpPr>
        <p:spPr>
          <a:xfrm>
            <a:off x="467544" y="569106"/>
            <a:ext cx="4791448" cy="914400"/>
          </a:xfrm>
          <a:prstGeom prst="rect">
            <a:avLst/>
          </a:prstGeom>
        </p:spPr>
        <p:txBody>
          <a:bodyPr vert="horz" lIns="91440" tIns="45720" rIns="91440" bIns="45720" rtlCol="0" anchor="ctr">
            <a:normAutofit/>
          </a:bodyPr>
          <a:lstStyle/>
          <a:p>
            <a:r>
              <a:rPr lang="en-US" dirty="0"/>
              <a:t>Page Title Century Gothic 24pt</a:t>
            </a:r>
          </a:p>
        </p:txBody>
      </p:sp>
      <p:pic>
        <p:nvPicPr>
          <p:cNvPr id="8" name="Picture 7" descr="ACWA Logo.jpg"/>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7604282" y="6289209"/>
            <a:ext cx="1331756" cy="499408"/>
          </a:xfrm>
          <a:prstGeom prst="rect">
            <a:avLst/>
          </a:prstGeom>
        </p:spPr>
      </p:pic>
    </p:spTree>
    <p:extLst>
      <p:ext uri="{BB962C8B-B14F-4D97-AF65-F5344CB8AC3E}">
        <p14:creationId xmlns:p14="http://schemas.microsoft.com/office/powerpoint/2010/main" val="419673035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2" r:id="rId9"/>
  </p:sldLayoutIdLst>
  <p:txStyles>
    <p:titleStyle>
      <a:lvl1pPr algn="l" defTabSz="914400" rtl="0" eaLnBrk="1" latinLnBrk="0" hangingPunct="1">
        <a:spcBef>
          <a:spcPct val="0"/>
        </a:spcBef>
        <a:buNone/>
        <a:defRPr sz="2400" kern="1200">
          <a:solidFill>
            <a:srgbClr val="3FAE2A"/>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1pPr>
      <a:lvl2pPr marL="914400" indent="-457200" algn="l" defTabSz="914400" rtl="0" eaLnBrk="1" latinLnBrk="0" hangingPunct="1">
        <a:spcBef>
          <a:spcPct val="20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3pPr>
      <a:lvl4pPr marL="1714500" indent="-34290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4pPr>
      <a:lvl5pPr marL="2114550" indent="-28575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283968" y="6309320"/>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12752157-9386-45AB-A5D7-3F20C2D423E5}" type="datetimeFigureOut">
              <a:rPr lang="en-GB" smtClean="0"/>
              <a:pPr/>
              <a:t>23/11/2017</a:t>
            </a:fld>
            <a:endParaRPr lang="en-GB" dirty="0"/>
          </a:p>
        </p:txBody>
      </p:sp>
      <p:sp>
        <p:nvSpPr>
          <p:cNvPr id="5" name="Footer Placeholder 4"/>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r>
              <a:rPr lang="en-GB" dirty="0"/>
              <a:t>www.acwapower.com</a:t>
            </a:r>
          </a:p>
        </p:txBody>
      </p:sp>
      <p:sp>
        <p:nvSpPr>
          <p:cNvPr id="6" name="Slide Number Placeholder 5"/>
          <p:cNvSpPr>
            <a:spLocks noGrp="1"/>
          </p:cNvSpPr>
          <p:nvPr>
            <p:ph type="sldNum" sz="quarter" idx="4"/>
          </p:nvPr>
        </p:nvSpPr>
        <p:spPr>
          <a:xfrm>
            <a:off x="6876256" y="188640"/>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C1831CE7-7B6B-46F8-9796-81D68AEF9A4A}" type="slidenum">
              <a:rPr lang="en-GB" smtClean="0"/>
              <a:pPr/>
              <a:t>‹#›</a:t>
            </a:fld>
            <a:endParaRPr lang="en-GB" dirty="0"/>
          </a:p>
        </p:txBody>
      </p:sp>
      <p:sp>
        <p:nvSpPr>
          <p:cNvPr id="7" name="Title Placeholder 1"/>
          <p:cNvSpPr>
            <a:spLocks noGrp="1"/>
          </p:cNvSpPr>
          <p:nvPr>
            <p:ph type="title"/>
          </p:nvPr>
        </p:nvSpPr>
        <p:spPr>
          <a:xfrm>
            <a:off x="467544" y="569106"/>
            <a:ext cx="4791448" cy="914400"/>
          </a:xfrm>
          <a:prstGeom prst="rect">
            <a:avLst/>
          </a:prstGeom>
        </p:spPr>
        <p:txBody>
          <a:bodyPr vert="horz" lIns="91440" tIns="45720" rIns="91440" bIns="45720" rtlCol="0" anchor="ctr">
            <a:normAutofit/>
          </a:bodyPr>
          <a:lstStyle/>
          <a:p>
            <a:r>
              <a:rPr lang="en-US" dirty="0"/>
              <a:t>Page Title Century Gothic 24pt</a:t>
            </a:r>
          </a:p>
        </p:txBody>
      </p:sp>
      <p:pic>
        <p:nvPicPr>
          <p:cNvPr id="8" name="Picture 7" descr="ACWA Logo.jpg"/>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7604282" y="6289209"/>
            <a:ext cx="1331756" cy="499408"/>
          </a:xfrm>
          <a:prstGeom prst="rect">
            <a:avLst/>
          </a:prstGeom>
        </p:spPr>
      </p:pic>
    </p:spTree>
    <p:extLst>
      <p:ext uri="{BB962C8B-B14F-4D97-AF65-F5344CB8AC3E}">
        <p14:creationId xmlns:p14="http://schemas.microsoft.com/office/powerpoint/2010/main" val="31452775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6" r:id="rId9"/>
  </p:sldLayoutIdLst>
  <p:txStyles>
    <p:titleStyle>
      <a:lvl1pPr algn="l" defTabSz="914400" rtl="0" eaLnBrk="1" latinLnBrk="0" hangingPunct="1">
        <a:spcBef>
          <a:spcPct val="0"/>
        </a:spcBef>
        <a:buNone/>
        <a:defRPr sz="2400" kern="1200">
          <a:solidFill>
            <a:srgbClr val="B2B4B3"/>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1pPr>
      <a:lvl2pPr marL="914400" indent="-457200" algn="l" defTabSz="914400" rtl="0" eaLnBrk="1" latinLnBrk="0" hangingPunct="1">
        <a:spcBef>
          <a:spcPct val="20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3pPr>
      <a:lvl4pPr marL="1714500" indent="-34290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4pPr>
      <a:lvl5pPr marL="2114550" indent="-28575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283968" y="6309320"/>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12752157-9386-45AB-A5D7-3F20C2D423E5}" type="datetimeFigureOut">
              <a:rPr lang="en-GB" smtClean="0"/>
              <a:pPr/>
              <a:t>23/11/2017</a:t>
            </a:fld>
            <a:endParaRPr lang="en-GB" dirty="0"/>
          </a:p>
        </p:txBody>
      </p:sp>
      <p:sp>
        <p:nvSpPr>
          <p:cNvPr id="5" name="Footer Placeholder 4"/>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r>
              <a:rPr lang="en-GB" dirty="0"/>
              <a:t>www.acwapower.com</a:t>
            </a:r>
          </a:p>
        </p:txBody>
      </p:sp>
      <p:sp>
        <p:nvSpPr>
          <p:cNvPr id="6" name="Slide Number Placeholder 5"/>
          <p:cNvSpPr>
            <a:spLocks noGrp="1"/>
          </p:cNvSpPr>
          <p:nvPr>
            <p:ph type="sldNum" sz="quarter" idx="4"/>
          </p:nvPr>
        </p:nvSpPr>
        <p:spPr>
          <a:xfrm>
            <a:off x="6876256" y="188640"/>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C1831CE7-7B6B-46F8-9796-81D68AEF9A4A}" type="slidenum">
              <a:rPr lang="en-GB" smtClean="0"/>
              <a:pPr/>
              <a:t>‹#›</a:t>
            </a:fld>
            <a:endParaRPr lang="en-GB" dirty="0"/>
          </a:p>
        </p:txBody>
      </p:sp>
      <p:sp>
        <p:nvSpPr>
          <p:cNvPr id="7" name="Title Placeholder 1"/>
          <p:cNvSpPr>
            <a:spLocks noGrp="1"/>
          </p:cNvSpPr>
          <p:nvPr>
            <p:ph type="title"/>
          </p:nvPr>
        </p:nvSpPr>
        <p:spPr>
          <a:xfrm>
            <a:off x="467544" y="569106"/>
            <a:ext cx="4791448" cy="914400"/>
          </a:xfrm>
          <a:prstGeom prst="rect">
            <a:avLst/>
          </a:prstGeom>
        </p:spPr>
        <p:txBody>
          <a:bodyPr vert="horz" lIns="91440" tIns="45720" rIns="91440" bIns="45720" rtlCol="0" anchor="ctr">
            <a:normAutofit/>
          </a:bodyPr>
          <a:lstStyle/>
          <a:p>
            <a:r>
              <a:rPr lang="en-US" dirty="0"/>
              <a:t>Page Title Century Gothic 24pt</a:t>
            </a:r>
          </a:p>
        </p:txBody>
      </p:sp>
      <p:pic>
        <p:nvPicPr>
          <p:cNvPr id="8" name="Picture 7" descr="ACWA Logo.jpg"/>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7604282" y="6289209"/>
            <a:ext cx="1331756" cy="499408"/>
          </a:xfrm>
          <a:prstGeom prst="rect">
            <a:avLst/>
          </a:prstGeom>
        </p:spPr>
      </p:pic>
    </p:spTree>
    <p:extLst>
      <p:ext uri="{BB962C8B-B14F-4D97-AF65-F5344CB8AC3E}">
        <p14:creationId xmlns:p14="http://schemas.microsoft.com/office/powerpoint/2010/main" val="80807819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20" r:id="rId9"/>
  </p:sldLayoutIdLst>
  <p:txStyles>
    <p:titleStyle>
      <a:lvl1pPr algn="l" defTabSz="914400" rtl="0" eaLnBrk="1" latinLnBrk="0" hangingPunct="1">
        <a:spcBef>
          <a:spcPct val="0"/>
        </a:spcBef>
        <a:buNone/>
        <a:defRPr sz="2400" kern="1200">
          <a:solidFill>
            <a:srgbClr val="F3CF45"/>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1pPr>
      <a:lvl2pPr marL="914400" indent="-457200" algn="l" defTabSz="914400" rtl="0" eaLnBrk="1" latinLnBrk="0" hangingPunct="1">
        <a:spcBef>
          <a:spcPct val="20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3pPr>
      <a:lvl4pPr marL="1714500" indent="-34290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4pPr>
      <a:lvl5pPr marL="2114550" indent="-28575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endParaRPr lang="en-US"/>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1592" y="0"/>
            <a:ext cx="9180512" cy="6858000"/>
          </a:xfrm>
          <a:prstGeom prst="rect">
            <a:avLst/>
          </a:prstGeom>
        </p:spPr>
      </p:pic>
      <p:sp>
        <p:nvSpPr>
          <p:cNvPr id="4" name="Rectangle 3"/>
          <p:cNvSpPr/>
          <p:nvPr/>
        </p:nvSpPr>
        <p:spPr>
          <a:xfrm>
            <a:off x="179512" y="0"/>
            <a:ext cx="5544616" cy="2852936"/>
          </a:xfrm>
          <a:prstGeom prst="rect">
            <a:avLst/>
          </a:prstGeom>
          <a:solidFill>
            <a:srgbClr val="BD3632"/>
          </a:solidFill>
          <a:ln>
            <a:solidFill>
              <a:srgbClr val="BD3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5" name="Title 2"/>
          <p:cNvSpPr txBox="1">
            <a:spLocks/>
          </p:cNvSpPr>
          <p:nvPr/>
        </p:nvSpPr>
        <p:spPr>
          <a:xfrm>
            <a:off x="356616" y="1234314"/>
            <a:ext cx="4965192" cy="95097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kern="1200" baseline="0">
                <a:solidFill>
                  <a:srgbClr val="C00000"/>
                </a:solidFill>
                <a:latin typeface="Century Gothic" panose="020B0502020202020204" pitchFamily="34" charset="0"/>
                <a:ea typeface="+mj-ea"/>
                <a:cs typeface="+mj-cs"/>
              </a:defRPr>
            </a:lvl1pPr>
          </a:lstStyle>
          <a:p>
            <a:pPr algn="r" rtl="1"/>
            <a:r>
              <a:rPr lang="ar-SA" dirty="0" err="1">
                <a:solidFill>
                  <a:schemeClr val="bg1"/>
                </a:solidFill>
              </a:rPr>
              <a:t>أكوا</a:t>
            </a:r>
            <a:r>
              <a:rPr lang="ar-SA" dirty="0">
                <a:solidFill>
                  <a:schemeClr val="bg1"/>
                </a:solidFill>
              </a:rPr>
              <a:t> </a:t>
            </a:r>
            <a:r>
              <a:rPr lang="ar-SA" dirty="0" err="1">
                <a:solidFill>
                  <a:schemeClr val="bg1"/>
                </a:solidFill>
              </a:rPr>
              <a:t>باور</a:t>
            </a:r>
            <a:endParaRPr lang="en-GB" dirty="0">
              <a:solidFill>
                <a:schemeClr val="bg1"/>
              </a:solidFill>
            </a:endParaRPr>
          </a:p>
        </p:txBody>
      </p:sp>
      <p:sp>
        <p:nvSpPr>
          <p:cNvPr id="7" name="Text Placeholder 1"/>
          <p:cNvSpPr txBox="1">
            <a:spLocks/>
          </p:cNvSpPr>
          <p:nvPr/>
        </p:nvSpPr>
        <p:spPr>
          <a:xfrm>
            <a:off x="356616" y="2191989"/>
            <a:ext cx="3803904" cy="8961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1pPr>
            <a:lvl2pPr marL="914400" indent="-457200" algn="l" defTabSz="914400" rtl="0" eaLnBrk="1" latinLnBrk="0" hangingPunct="1">
              <a:spcBef>
                <a:spcPct val="20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3pPr>
            <a:lvl4pPr marL="1714500" indent="-34290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4pPr>
            <a:lvl5pPr marL="2114550" indent="-285750" algn="l" defTabSz="914400" rtl="0" eaLnBrk="1" latinLnBrk="0" hangingPunct="1">
              <a:spcBef>
                <a:spcPct val="200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buNone/>
            </a:pPr>
            <a:r>
              <a:rPr lang="ar-AE" dirty="0">
                <a:solidFill>
                  <a:schemeClr val="bg1"/>
                </a:solidFill>
              </a:rPr>
              <a:t>ملخص </a:t>
            </a:r>
            <a:r>
              <a:rPr lang="ar-SA">
                <a:solidFill>
                  <a:schemeClr val="bg1"/>
                </a:solidFill>
              </a:rPr>
              <a:t>إعلامي</a:t>
            </a:r>
            <a:endParaRPr lang="en-GB" dirty="0">
              <a:solidFill>
                <a:schemeClr val="bg1"/>
              </a:solidFill>
            </a:endParaRPr>
          </a:p>
        </p:txBody>
      </p:sp>
      <p:pic>
        <p:nvPicPr>
          <p:cNvPr id="8" name="Picture 7"/>
          <p:cNvPicPr>
            <a:picLocks noChangeAspect="1"/>
          </p:cNvPicPr>
          <p:nvPr/>
        </p:nvPicPr>
        <p:blipFill>
          <a:blip r:embed="rId3"/>
          <a:stretch>
            <a:fillRect/>
          </a:stretch>
        </p:blipFill>
        <p:spPr>
          <a:xfrm>
            <a:off x="4160520" y="1974870"/>
            <a:ext cx="1514475" cy="742950"/>
          </a:xfrm>
          <a:prstGeom prst="rect">
            <a:avLst/>
          </a:prstGeom>
        </p:spPr>
      </p:pic>
      <p:pic>
        <p:nvPicPr>
          <p:cNvPr id="9" name="Picture 8"/>
          <p:cNvPicPr>
            <a:picLocks noChangeAspect="1"/>
          </p:cNvPicPr>
          <p:nvPr/>
        </p:nvPicPr>
        <p:blipFill>
          <a:blip r:embed="rId4"/>
          <a:stretch>
            <a:fillRect/>
          </a:stretch>
        </p:blipFill>
        <p:spPr>
          <a:xfrm>
            <a:off x="429192" y="136145"/>
            <a:ext cx="1800225" cy="962025"/>
          </a:xfrm>
          <a:prstGeom prst="rect">
            <a:avLst/>
          </a:prstGeom>
        </p:spPr>
      </p:pic>
    </p:spTree>
    <p:extLst>
      <p:ext uri="{BB962C8B-B14F-4D97-AF65-F5344CB8AC3E}">
        <p14:creationId xmlns:p14="http://schemas.microsoft.com/office/powerpoint/2010/main" val="968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4937740"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7" name="Title 2"/>
          <p:cNvSpPr>
            <a:spLocks noGrp="1"/>
          </p:cNvSpPr>
          <p:nvPr>
            <p:ph type="title"/>
          </p:nvPr>
        </p:nvSpPr>
        <p:spPr>
          <a:xfrm>
            <a:off x="0" y="5853"/>
            <a:ext cx="5076056" cy="902868"/>
          </a:xfrm>
        </p:spPr>
        <p:txBody>
          <a:bodyPr>
            <a:noAutofit/>
          </a:bodyPr>
          <a:lstStyle/>
          <a:p>
            <a:pPr algn="ctr" rtl="1"/>
            <a:r>
              <a:rPr lang="ar-SA" sz="3000" b="1" dirty="0">
                <a:solidFill>
                  <a:srgbClr val="3FAE2A"/>
                </a:solidFill>
              </a:rPr>
              <a:t>السير الذاتية </a:t>
            </a:r>
            <a:endParaRPr lang="en-GB" sz="3000" b="1" dirty="0">
              <a:solidFill>
                <a:srgbClr val="3FAE2A"/>
              </a:solidFill>
            </a:endParaRPr>
          </a:p>
        </p:txBody>
      </p:sp>
      <p:sp>
        <p:nvSpPr>
          <p:cNvPr id="6" name="Rectangle 5"/>
          <p:cNvSpPr/>
          <p:nvPr/>
        </p:nvSpPr>
        <p:spPr>
          <a:xfrm>
            <a:off x="4956410" y="0"/>
            <a:ext cx="4214648" cy="6854622"/>
          </a:xfrm>
          <a:prstGeom prst="rect">
            <a:avLst/>
          </a:prstGeom>
          <a:solidFill>
            <a:srgbClr val="3FAE2A"/>
          </a:solidFill>
          <a:ln>
            <a:solidFill>
              <a:srgbClr val="3FA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5" name="Rectangle 4"/>
          <p:cNvSpPr/>
          <p:nvPr/>
        </p:nvSpPr>
        <p:spPr>
          <a:xfrm>
            <a:off x="4937740" y="1519096"/>
            <a:ext cx="4195109" cy="2739211"/>
          </a:xfrm>
          <a:prstGeom prst="rect">
            <a:avLst/>
          </a:prstGeom>
        </p:spPr>
        <p:txBody>
          <a:bodyPr wrap="square">
            <a:spAutoFit/>
          </a:bodyPr>
          <a:lstStyle/>
          <a:p>
            <a:pPr algn="just" rtl="1"/>
            <a:r>
              <a:rPr lang="ar-SA" sz="1050" b="1" dirty="0">
                <a:solidFill>
                  <a:schemeClr val="bg1"/>
                </a:solidFill>
                <a:latin typeface="Century Gothic" panose="020B0502020202020204" pitchFamily="34" charset="0"/>
                <a:cs typeface="Arial"/>
              </a:rPr>
              <a:t>محمد بن عبدالله </a:t>
            </a:r>
            <a:r>
              <a:rPr lang="ar-SA" sz="1050" b="1" dirty="0" err="1">
                <a:solidFill>
                  <a:schemeClr val="bg1"/>
                </a:solidFill>
                <a:latin typeface="Century Gothic" panose="020B0502020202020204" pitchFamily="34" charset="0"/>
                <a:cs typeface="Arial"/>
              </a:rPr>
              <a:t>أبونيان</a:t>
            </a:r>
            <a:endParaRPr lang="en-US" sz="1050" b="1" dirty="0">
              <a:solidFill>
                <a:schemeClr val="bg1"/>
              </a:solidFill>
              <a:latin typeface="Century Gothic" panose="020B0502020202020204" pitchFamily="34" charset="0"/>
              <a:cs typeface="Arial"/>
            </a:endParaRPr>
          </a:p>
          <a:p>
            <a:pPr algn="just" rtl="1"/>
            <a:r>
              <a:rPr lang="ar-SA" sz="1050" b="1" dirty="0">
                <a:solidFill>
                  <a:schemeClr val="bg1"/>
                </a:solidFill>
                <a:latin typeface="Century Gothic" panose="020B0502020202020204" pitchFamily="34" charset="0"/>
                <a:cs typeface="Arial"/>
              </a:rPr>
              <a:t>رئيس مجلس الإدارة</a:t>
            </a:r>
            <a:endParaRPr lang="en-US" sz="1050" b="1" dirty="0">
              <a:solidFill>
                <a:schemeClr val="bg1"/>
              </a:solidFill>
              <a:latin typeface="Century Gothic" panose="020B0502020202020204" pitchFamily="34" charset="0"/>
              <a:cs typeface="Arial"/>
            </a:endParaRPr>
          </a:p>
          <a:p>
            <a:pPr algn="just" rtl="1"/>
            <a:endParaRPr lang="en-US" sz="1000" b="1" dirty="0">
              <a:solidFill>
                <a:schemeClr val="bg1"/>
              </a:solidFill>
              <a:latin typeface="Century Gothic" panose="020B0502020202020204" pitchFamily="34" charset="0"/>
              <a:cs typeface="Arial"/>
            </a:endParaRPr>
          </a:p>
          <a:p>
            <a:pPr algn="just" rtl="1"/>
            <a:r>
              <a:rPr lang="ar-SA" sz="1000" dirty="0">
                <a:solidFill>
                  <a:schemeClr val="bg1"/>
                </a:solidFill>
                <a:latin typeface="Century Gothic" panose="020B0502020202020204" pitchFamily="34" charset="0"/>
                <a:cs typeface="Arial"/>
              </a:rPr>
              <a:t>يشغل محمد </a:t>
            </a:r>
            <a:r>
              <a:rPr lang="ar-SA" sz="1000" dirty="0" err="1">
                <a:solidFill>
                  <a:schemeClr val="bg1"/>
                </a:solidFill>
                <a:latin typeface="Century Gothic" panose="020B0502020202020204" pitchFamily="34" charset="0"/>
                <a:cs typeface="Arial"/>
              </a:rPr>
              <a:t>أبونيان</a:t>
            </a:r>
            <a:r>
              <a:rPr lang="ar-SA" sz="1000" dirty="0">
                <a:solidFill>
                  <a:schemeClr val="bg1"/>
                </a:solidFill>
                <a:latin typeface="Century Gothic" panose="020B0502020202020204" pitchFamily="34" charset="0"/>
                <a:cs typeface="Arial"/>
              </a:rPr>
              <a:t> منصب رئيس مجلس إدارة شركة </a:t>
            </a:r>
            <a:r>
              <a:rPr lang="ar-SA" sz="1000" dirty="0" err="1">
                <a:solidFill>
                  <a:schemeClr val="bg1"/>
                </a:solidFill>
                <a:latin typeface="Century Gothic" panose="020B0502020202020204" pitchFamily="34" charset="0"/>
                <a:cs typeface="Arial"/>
              </a:rPr>
              <a:t>أكوا</a:t>
            </a:r>
            <a:r>
              <a:rPr lang="ar-SA" sz="1000" dirty="0">
                <a:solidFill>
                  <a:schemeClr val="bg1"/>
                </a:solidFill>
                <a:latin typeface="Century Gothic" panose="020B0502020202020204" pitchFamily="34" charset="0"/>
                <a:cs typeface="Arial"/>
              </a:rPr>
              <a:t> </a:t>
            </a:r>
            <a:r>
              <a:rPr lang="ar-SA" sz="1000" dirty="0" err="1">
                <a:solidFill>
                  <a:schemeClr val="bg1"/>
                </a:solidFill>
                <a:latin typeface="Century Gothic" panose="020B0502020202020204" pitchFamily="34" charset="0"/>
                <a:cs typeface="Arial"/>
              </a:rPr>
              <a:t>باور</a:t>
            </a:r>
            <a:r>
              <a:rPr lang="ar-SA" sz="1000" dirty="0">
                <a:solidFill>
                  <a:schemeClr val="bg1"/>
                </a:solidFill>
                <a:latin typeface="Century Gothic" panose="020B0502020202020204" pitchFamily="34" charset="0"/>
                <a:cs typeface="Arial"/>
              </a:rPr>
              <a:t> وشركة </a:t>
            </a:r>
            <a:r>
              <a:rPr lang="ar-SA" sz="1000" dirty="0" err="1">
                <a:solidFill>
                  <a:schemeClr val="bg1"/>
                </a:solidFill>
                <a:latin typeface="Century Gothic" panose="020B0502020202020204" pitchFamily="34" charset="0"/>
                <a:cs typeface="Arial"/>
              </a:rPr>
              <a:t>أبونيان</a:t>
            </a:r>
            <a:r>
              <a:rPr lang="ar-SA" sz="1000" dirty="0">
                <a:solidFill>
                  <a:schemeClr val="bg1"/>
                </a:solidFill>
                <a:latin typeface="Century Gothic" panose="020B0502020202020204" pitchFamily="34" charset="0"/>
                <a:cs typeface="Arial"/>
              </a:rPr>
              <a:t> القابضة. و</a:t>
            </a:r>
            <a:r>
              <a:rPr lang="ar-AE" sz="1000" dirty="0">
                <a:solidFill>
                  <a:schemeClr val="bg1"/>
                </a:solidFill>
                <a:latin typeface="Century Gothic" panose="020B0502020202020204" pitchFamily="34" charset="0"/>
                <a:cs typeface="Arial"/>
              </a:rPr>
              <a:t>يتمتع بخبرة</a:t>
            </a:r>
            <a:r>
              <a:rPr lang="ar-SA" sz="1000" dirty="0">
                <a:solidFill>
                  <a:schemeClr val="bg1"/>
                </a:solidFill>
                <a:latin typeface="Century Gothic" panose="020B0502020202020204" pitchFamily="34" charset="0"/>
                <a:cs typeface="Arial"/>
              </a:rPr>
              <a:t> </a:t>
            </a:r>
            <a:r>
              <a:rPr lang="ar-AE" sz="1000" dirty="0">
                <a:solidFill>
                  <a:schemeClr val="bg1"/>
                </a:solidFill>
                <a:latin typeface="Century Gothic" panose="020B0502020202020204" pitchFamily="34" charset="0"/>
                <a:cs typeface="Arial"/>
              </a:rPr>
              <a:t>عريقة </a:t>
            </a:r>
            <a:r>
              <a:rPr lang="ar-SA" sz="1000" dirty="0">
                <a:solidFill>
                  <a:schemeClr val="bg1"/>
                </a:solidFill>
                <a:latin typeface="Century Gothic" panose="020B0502020202020204" pitchFamily="34" charset="0"/>
                <a:cs typeface="Arial"/>
              </a:rPr>
              <a:t>في قطاعي تحلية المياه وتوليد الطاقة </a:t>
            </a:r>
            <a:r>
              <a:rPr lang="ar-AE" sz="1000" dirty="0">
                <a:solidFill>
                  <a:schemeClr val="bg1"/>
                </a:solidFill>
                <a:latin typeface="Century Gothic" panose="020B0502020202020204" pitchFamily="34" charset="0"/>
                <a:cs typeface="Arial"/>
              </a:rPr>
              <a:t>تربو على </a:t>
            </a:r>
            <a:r>
              <a:rPr lang="ar-SA" sz="1000" dirty="0">
                <a:solidFill>
                  <a:schemeClr val="bg1"/>
                </a:solidFill>
                <a:latin typeface="Century Gothic" panose="020B0502020202020204" pitchFamily="34" charset="0"/>
                <a:cs typeface="Arial"/>
              </a:rPr>
              <a:t>30 عاماً. </a:t>
            </a:r>
            <a:endParaRPr lang="en-US" sz="1000" dirty="0">
              <a:solidFill>
                <a:schemeClr val="bg1"/>
              </a:solidFill>
              <a:latin typeface="Century Gothic" panose="020B0502020202020204" pitchFamily="34" charset="0"/>
              <a:cs typeface="Arial"/>
            </a:endParaRPr>
          </a:p>
          <a:p>
            <a:pPr algn="just" rtl="1"/>
            <a:endParaRPr lang="ar-SA" sz="1000" dirty="0">
              <a:solidFill>
                <a:schemeClr val="bg1"/>
              </a:solidFill>
              <a:latin typeface="Century Gothic" panose="020B0502020202020204" pitchFamily="34" charset="0"/>
              <a:cs typeface="Arial"/>
            </a:endParaRPr>
          </a:p>
          <a:p>
            <a:pPr algn="just" rtl="1"/>
            <a:r>
              <a:rPr lang="ar-SA" sz="1000" dirty="0">
                <a:solidFill>
                  <a:schemeClr val="bg1"/>
                </a:solidFill>
                <a:latin typeface="Century Gothic" panose="020B0502020202020204" pitchFamily="34" charset="0"/>
                <a:cs typeface="Arial"/>
              </a:rPr>
              <a:t>ونمت شركة </a:t>
            </a:r>
            <a:r>
              <a:rPr lang="ar-SA" sz="1000" dirty="0" err="1">
                <a:solidFill>
                  <a:schemeClr val="bg1"/>
                </a:solidFill>
                <a:latin typeface="Century Gothic" panose="020B0502020202020204" pitchFamily="34" charset="0"/>
                <a:cs typeface="Arial"/>
              </a:rPr>
              <a:t>أكوا</a:t>
            </a:r>
            <a:r>
              <a:rPr lang="ar-SA" sz="1000" dirty="0">
                <a:solidFill>
                  <a:schemeClr val="bg1"/>
                </a:solidFill>
                <a:latin typeface="Century Gothic" panose="020B0502020202020204" pitchFamily="34" charset="0"/>
                <a:cs typeface="Arial"/>
              </a:rPr>
              <a:t> </a:t>
            </a:r>
            <a:r>
              <a:rPr lang="ar-SA" sz="1000" dirty="0" err="1">
                <a:solidFill>
                  <a:schemeClr val="bg1"/>
                </a:solidFill>
                <a:latin typeface="Century Gothic" panose="020B0502020202020204" pitchFamily="34" charset="0"/>
                <a:cs typeface="Arial"/>
              </a:rPr>
              <a:t>باور</a:t>
            </a:r>
            <a:r>
              <a:rPr lang="ar-SA" sz="1000" dirty="0">
                <a:solidFill>
                  <a:schemeClr val="bg1"/>
                </a:solidFill>
                <a:latin typeface="Century Gothic" panose="020B0502020202020204" pitchFamily="34" charset="0"/>
                <a:cs typeface="Arial"/>
              </a:rPr>
              <a:t> تحت قيادته إلى إحدى الشركات الخاصة الرائدة في قطاعي الطاقة والمياه، وحققت إنجازات هامة منذ أن تأسست الشركة في عام 2004. كما شغل محمد </a:t>
            </a:r>
            <a:r>
              <a:rPr lang="ar-SA" sz="1000" dirty="0" err="1">
                <a:solidFill>
                  <a:schemeClr val="bg1"/>
                </a:solidFill>
                <a:latin typeface="Century Gothic" panose="020B0502020202020204" pitchFamily="34" charset="0"/>
                <a:cs typeface="Arial"/>
              </a:rPr>
              <a:t>أبونيان</a:t>
            </a:r>
            <a:r>
              <a:rPr lang="ar-SA" sz="1000" dirty="0">
                <a:solidFill>
                  <a:schemeClr val="bg1"/>
                </a:solidFill>
                <a:latin typeface="Century Gothic" panose="020B0502020202020204" pitchFamily="34" charset="0"/>
                <a:cs typeface="Arial"/>
              </a:rPr>
              <a:t> منصب رئيس وعضو مجلس إدارة العديد من الشركات المعروفة، فضلاً عن توليه عدداً من المناصب القيادية المرموقة التي ساهمت في دفع عجلة الاقتصاد وتنوعه في سوق المملكة العربية السعودية.</a:t>
            </a:r>
            <a:endParaRPr lang="en-US" sz="1000" dirty="0">
              <a:solidFill>
                <a:schemeClr val="bg1"/>
              </a:solidFill>
              <a:latin typeface="Century Gothic" panose="020B0502020202020204" pitchFamily="34" charset="0"/>
              <a:cs typeface="Arial"/>
            </a:endParaRPr>
          </a:p>
          <a:p>
            <a:pPr algn="just" rtl="1"/>
            <a:endParaRPr lang="en-US" sz="1000" b="1" dirty="0">
              <a:solidFill>
                <a:schemeClr val="bg1"/>
              </a:solidFill>
              <a:latin typeface="Century Gothic" panose="020B0502020202020204" pitchFamily="34" charset="0"/>
              <a:cs typeface="Arial"/>
            </a:endParaRPr>
          </a:p>
          <a:p>
            <a:pPr algn="just" rtl="1"/>
            <a:r>
              <a:rPr lang="ar-SA" sz="1050" b="1" dirty="0">
                <a:solidFill>
                  <a:schemeClr val="bg1"/>
                </a:solidFill>
                <a:latin typeface="Century Gothic" panose="020B0502020202020204" pitchFamily="34" charset="0"/>
                <a:cs typeface="Arial"/>
              </a:rPr>
              <a:t>مجالات التخصص</a:t>
            </a:r>
            <a:endParaRPr lang="en-US" sz="1050" b="1" dirty="0">
              <a:solidFill>
                <a:schemeClr val="bg1"/>
              </a:solidFill>
              <a:latin typeface="Century Gothic" panose="020B0502020202020204" pitchFamily="34" charset="0"/>
              <a:cs typeface="Arial"/>
            </a:endParaRPr>
          </a:p>
          <a:p>
            <a:pPr algn="just" rtl="1"/>
            <a:endParaRPr lang="en-US" sz="1050" b="1" dirty="0">
              <a:solidFill>
                <a:schemeClr val="bg1"/>
              </a:solidFill>
              <a:latin typeface="Century Gothic" panose="020B0502020202020204" pitchFamily="34" charset="0"/>
              <a:cs typeface="Arial"/>
            </a:endParaRPr>
          </a:p>
          <a:p>
            <a:pPr algn="just" rtl="1"/>
            <a:r>
              <a:rPr lang="ar-SA" sz="1000" dirty="0">
                <a:solidFill>
                  <a:schemeClr val="bg1"/>
                </a:solidFill>
                <a:latin typeface="Century Gothic" panose="020B0502020202020204" pitchFamily="34" charset="0"/>
                <a:cs typeface="Arial"/>
              </a:rPr>
              <a:t>• احتياجات الطاقة والمياه في البلدان النامية</a:t>
            </a:r>
          </a:p>
          <a:p>
            <a:pPr algn="just" rtl="1"/>
            <a:r>
              <a:rPr lang="ar-SA" sz="1000" dirty="0">
                <a:solidFill>
                  <a:schemeClr val="bg1"/>
                </a:solidFill>
                <a:latin typeface="Century Gothic" panose="020B0502020202020204" pitchFamily="34" charset="0"/>
                <a:cs typeface="Arial"/>
              </a:rPr>
              <a:t> • الابتكار وأفضل الممارسات في قطاعي الطاقة والمياه </a:t>
            </a:r>
          </a:p>
          <a:p>
            <a:pPr algn="just" rtl="1"/>
            <a:r>
              <a:rPr lang="ar-SA" sz="1000" dirty="0">
                <a:solidFill>
                  <a:schemeClr val="bg1"/>
                </a:solidFill>
                <a:latin typeface="Century Gothic" panose="020B0502020202020204" pitchFamily="34" charset="0"/>
                <a:cs typeface="Arial"/>
              </a:rPr>
              <a:t>• استخدام مشاريع الطاقة والمياه لتحفيز التنمية الاجتماعية والنمو الاقتصادي </a:t>
            </a:r>
          </a:p>
          <a:p>
            <a:pPr algn="just" rtl="1"/>
            <a:r>
              <a:rPr lang="ar-SA" sz="1000" dirty="0">
                <a:solidFill>
                  <a:schemeClr val="bg1"/>
                </a:solidFill>
                <a:latin typeface="Century Gothic" panose="020B0502020202020204" pitchFamily="34" charset="0"/>
                <a:cs typeface="Arial"/>
              </a:rPr>
              <a:t> • التنويع الاقتصادي في المملكة العربية السعودية</a:t>
            </a:r>
            <a:endParaRPr lang="en-US" sz="1000" dirty="0">
              <a:solidFill>
                <a:schemeClr val="bg1"/>
              </a:solidFill>
              <a:latin typeface="Century Gothic" panose="020B0502020202020204" pitchFamily="34" charset="0"/>
              <a:cs typeface="Arial"/>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6632" y="1243461"/>
            <a:ext cx="6696743" cy="5611161"/>
          </a:xfrm>
          <a:prstGeom prst="rect">
            <a:avLst/>
          </a:prstGeom>
        </p:spPr>
      </p:pic>
    </p:spTree>
    <p:extLst>
      <p:ext uri="{BB962C8B-B14F-4D97-AF65-F5344CB8AC3E}">
        <p14:creationId xmlns:p14="http://schemas.microsoft.com/office/powerpoint/2010/main" val="1285564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0" y="1772307"/>
            <a:ext cx="2050301" cy="253916"/>
          </a:xfrm>
          <a:prstGeom prst="rect">
            <a:avLst/>
          </a:prstGeom>
          <a:noFill/>
        </p:spPr>
        <p:txBody>
          <a:bodyPr wrap="square" rtlCol="0">
            <a:spAutoFit/>
          </a:bodyPr>
          <a:lstStyle/>
          <a:p>
            <a:pPr algn="r" rtl="1"/>
            <a:r>
              <a:rPr lang="ar-SA" sz="1050" b="1" dirty="0">
                <a:solidFill>
                  <a:srgbClr val="3FAE2A"/>
                </a:solidFill>
                <a:latin typeface="Century Gothic" panose="020B0502020202020204" pitchFamily="34" charset="0"/>
                <a:cs typeface="Arial"/>
              </a:rPr>
              <a:t>بادي </a:t>
            </a:r>
            <a:r>
              <a:rPr lang="ar-SA" sz="1050" b="1" dirty="0" err="1">
                <a:solidFill>
                  <a:srgbClr val="3FAE2A"/>
                </a:solidFill>
                <a:latin typeface="Century Gothic" panose="020B0502020202020204" pitchFamily="34" charset="0"/>
                <a:cs typeface="Arial"/>
              </a:rPr>
              <a:t>بادماناثان</a:t>
            </a:r>
            <a:r>
              <a:rPr lang="ar-SA" sz="1050" b="1" dirty="0">
                <a:solidFill>
                  <a:srgbClr val="3FAE2A"/>
                </a:solidFill>
                <a:latin typeface="Century Gothic" panose="020B0502020202020204" pitchFamily="34" charset="0"/>
                <a:cs typeface="Arial"/>
              </a:rPr>
              <a:t>- الرئيس والمدير التنفيذي</a:t>
            </a:r>
            <a:endParaRPr lang="en-US" sz="1050" b="1" dirty="0">
              <a:solidFill>
                <a:srgbClr val="3FAE2A"/>
              </a:solidFill>
              <a:latin typeface="Century Gothic" panose="020B0502020202020204" pitchFamily="34" charset="0"/>
              <a:cs typeface="Arial"/>
            </a:endParaRPr>
          </a:p>
        </p:txBody>
      </p:sp>
      <p:sp>
        <p:nvSpPr>
          <p:cNvPr id="12" name="TextBox 11"/>
          <p:cNvSpPr txBox="1"/>
          <p:nvPr/>
        </p:nvSpPr>
        <p:spPr>
          <a:xfrm>
            <a:off x="4704720" y="1772306"/>
            <a:ext cx="2050301" cy="415498"/>
          </a:xfrm>
          <a:prstGeom prst="rect">
            <a:avLst/>
          </a:prstGeom>
          <a:noFill/>
        </p:spPr>
        <p:txBody>
          <a:bodyPr wrap="square" rtlCol="0">
            <a:spAutoFit/>
          </a:bodyPr>
          <a:lstStyle/>
          <a:p>
            <a:pPr algn="r" rtl="1"/>
            <a:r>
              <a:rPr lang="ar-SA" sz="1050" b="1" dirty="0">
                <a:solidFill>
                  <a:srgbClr val="3FAE2A"/>
                </a:solidFill>
                <a:latin typeface="Century Gothic" panose="020B0502020202020204" pitchFamily="34" charset="0"/>
                <a:cs typeface="Arial"/>
              </a:rPr>
              <a:t>ثامر الشرهان</a:t>
            </a:r>
          </a:p>
          <a:p>
            <a:pPr algn="r" rtl="1"/>
            <a:r>
              <a:rPr lang="ar-SA" sz="1050" b="1" dirty="0">
                <a:solidFill>
                  <a:srgbClr val="3FAE2A"/>
                </a:solidFill>
                <a:latin typeface="Century Gothic" panose="020B0502020202020204" pitchFamily="34" charset="0"/>
                <a:cs typeface="Arial"/>
              </a:rPr>
              <a:t>العضو المنتدب</a:t>
            </a:r>
          </a:p>
        </p:txBody>
      </p:sp>
      <p:sp>
        <p:nvSpPr>
          <p:cNvPr id="8" name="Rectangle 7"/>
          <p:cNvSpPr/>
          <p:nvPr/>
        </p:nvSpPr>
        <p:spPr>
          <a:xfrm>
            <a:off x="2283198" y="-3292"/>
            <a:ext cx="2378971" cy="6861291"/>
          </a:xfrm>
          <a:prstGeom prst="rect">
            <a:avLst/>
          </a:prstGeom>
          <a:solidFill>
            <a:srgbClr val="3FAE2A"/>
          </a:solidFill>
          <a:ln>
            <a:solidFill>
              <a:srgbClr val="3FA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9" name="Rectangle 8"/>
          <p:cNvSpPr/>
          <p:nvPr/>
        </p:nvSpPr>
        <p:spPr>
          <a:xfrm>
            <a:off x="2283198" y="15872"/>
            <a:ext cx="2297289" cy="5047536"/>
          </a:xfrm>
          <a:prstGeom prst="rect">
            <a:avLst/>
          </a:prstGeom>
        </p:spPr>
        <p:txBody>
          <a:bodyPr wrap="square">
            <a:spAutoFit/>
          </a:bodyPr>
          <a:lstStyle/>
          <a:p>
            <a:pPr algn="just" rtl="1"/>
            <a:r>
              <a:rPr lang="ar-SA" sz="1200" dirty="0">
                <a:solidFill>
                  <a:schemeClr val="bg1"/>
                </a:solidFill>
                <a:latin typeface="Century Gothic" panose="020B0502020202020204" pitchFamily="34" charset="0"/>
                <a:cs typeface="Arial"/>
              </a:rPr>
              <a:t>بادي مهندس مدني محترف يتمتع بخبرة عالمية تمتد لأكثر من 35 عاماً في قطاع الطاقة والبنى التحتية. وانضم بادي لشركة </a:t>
            </a:r>
            <a:r>
              <a:rPr lang="ar-SA" sz="1200" dirty="0" err="1">
                <a:solidFill>
                  <a:schemeClr val="bg1"/>
                </a:solidFill>
                <a:latin typeface="Century Gothic" panose="020B0502020202020204" pitchFamily="34" charset="0"/>
                <a:cs typeface="Arial"/>
              </a:rPr>
              <a:t>أكوا</a:t>
            </a:r>
            <a:r>
              <a:rPr lang="ar-SA" sz="1200" dirty="0">
                <a:solidFill>
                  <a:schemeClr val="bg1"/>
                </a:solidFill>
                <a:latin typeface="Century Gothic" panose="020B0502020202020204" pitchFamily="34" charset="0"/>
                <a:cs typeface="Arial"/>
              </a:rPr>
              <a:t> </a:t>
            </a:r>
            <a:r>
              <a:rPr lang="ar-SA" sz="1200" dirty="0" err="1">
                <a:solidFill>
                  <a:schemeClr val="bg1"/>
                </a:solidFill>
                <a:latin typeface="Century Gothic" panose="020B0502020202020204" pitchFamily="34" charset="0"/>
                <a:cs typeface="Arial"/>
              </a:rPr>
              <a:t>باور</a:t>
            </a:r>
            <a:r>
              <a:rPr lang="ar-SA" sz="1200" dirty="0">
                <a:solidFill>
                  <a:schemeClr val="bg1"/>
                </a:solidFill>
                <a:latin typeface="Century Gothic" panose="020B0502020202020204" pitchFamily="34" charset="0"/>
                <a:cs typeface="Arial"/>
              </a:rPr>
              <a:t> بمنصب الرئيس التنفيذي في العام 2006.</a:t>
            </a:r>
          </a:p>
          <a:p>
            <a:pPr algn="just" rtl="1"/>
            <a:r>
              <a:rPr lang="ar-SA" sz="1200" dirty="0">
                <a:solidFill>
                  <a:schemeClr val="bg1"/>
                </a:solidFill>
                <a:latin typeface="Century Gothic" panose="020B0502020202020204" pitchFamily="34" charset="0"/>
                <a:cs typeface="Arial"/>
              </a:rPr>
              <a:t>وقبل انضمامه إلى شركة </a:t>
            </a:r>
            <a:r>
              <a:rPr lang="ar-SA" sz="1200" dirty="0" err="1">
                <a:solidFill>
                  <a:schemeClr val="bg1"/>
                </a:solidFill>
                <a:latin typeface="Century Gothic" panose="020B0502020202020204" pitchFamily="34" charset="0"/>
                <a:cs typeface="Arial"/>
              </a:rPr>
              <a:t>أكوا</a:t>
            </a:r>
            <a:r>
              <a:rPr lang="ar-SA" sz="1200" dirty="0">
                <a:solidFill>
                  <a:schemeClr val="bg1"/>
                </a:solidFill>
                <a:latin typeface="Century Gothic" panose="020B0502020202020204" pitchFamily="34" charset="0"/>
                <a:cs typeface="Arial"/>
              </a:rPr>
              <a:t> </a:t>
            </a:r>
            <a:r>
              <a:rPr lang="ar-SA" sz="1200" dirty="0" err="1">
                <a:solidFill>
                  <a:schemeClr val="bg1"/>
                </a:solidFill>
                <a:latin typeface="Century Gothic" panose="020B0502020202020204" pitchFamily="34" charset="0"/>
                <a:cs typeface="Arial"/>
              </a:rPr>
              <a:t>باور</a:t>
            </a:r>
            <a:r>
              <a:rPr lang="ar-SA" sz="1200" dirty="0">
                <a:solidFill>
                  <a:schemeClr val="bg1"/>
                </a:solidFill>
                <a:latin typeface="Century Gothic" panose="020B0502020202020204" pitchFamily="34" charset="0"/>
                <a:cs typeface="Arial"/>
              </a:rPr>
              <a:t>، عمل بادي في شركة بلاك </a:t>
            </a:r>
            <a:r>
              <a:rPr lang="ar-SA" sz="1200" dirty="0" err="1">
                <a:solidFill>
                  <a:schemeClr val="bg1"/>
                </a:solidFill>
                <a:latin typeface="Century Gothic" panose="020B0502020202020204" pitchFamily="34" charset="0"/>
                <a:cs typeface="Arial"/>
              </a:rPr>
              <a:t>آند</a:t>
            </a:r>
            <a:r>
              <a:rPr lang="ar-SA" sz="1200" dirty="0">
                <a:solidFill>
                  <a:schemeClr val="bg1"/>
                </a:solidFill>
                <a:latin typeface="Century Gothic" panose="020B0502020202020204" pitchFamily="34" charset="0"/>
                <a:cs typeface="Arial"/>
              </a:rPr>
              <a:t> </a:t>
            </a:r>
            <a:r>
              <a:rPr lang="ar-SA" sz="1200" dirty="0" err="1">
                <a:solidFill>
                  <a:schemeClr val="bg1"/>
                </a:solidFill>
                <a:latin typeface="Century Gothic" panose="020B0502020202020204" pitchFamily="34" charset="0"/>
                <a:cs typeface="Arial"/>
              </a:rPr>
              <a:t>فيتاش</a:t>
            </a:r>
            <a:r>
              <a:rPr lang="ar-SA" sz="1200" dirty="0">
                <a:solidFill>
                  <a:schemeClr val="bg1"/>
                </a:solidFill>
                <a:latin typeface="Century Gothic" panose="020B0502020202020204" pitchFamily="34" charset="0"/>
                <a:cs typeface="Arial"/>
              </a:rPr>
              <a:t>، الشركة العالمية الرائدة في قطاع الهندسة والبناء، حيث شغل منصب نائب الرئيس والمدير الإقليمي للشركة. وعمل في دولة الإمارات العربية المتحدة والجزائر وبوتسوانا وزامبيا وسوازيلاند وغيرها.</a:t>
            </a:r>
          </a:p>
          <a:p>
            <a:pPr algn="just" rtl="1"/>
            <a:r>
              <a:rPr lang="ar-SA" sz="1200" dirty="0">
                <a:solidFill>
                  <a:schemeClr val="bg1"/>
                </a:solidFill>
                <a:latin typeface="Century Gothic" panose="020B0502020202020204" pitchFamily="34" charset="0"/>
                <a:cs typeface="Arial"/>
              </a:rPr>
              <a:t>يحمل بادي شهادة البكالوريوس في الهندسة من جامعة مانشستر في المملكة المتحدة، ويشغل بادي أيضاً منصب عضو في مجلس الإدارة لشركات عدة تعمل في قطاع المياه والطاقة.</a:t>
            </a:r>
          </a:p>
          <a:p>
            <a:pPr algn="r" rtl="1"/>
            <a:endParaRPr lang="en-US" sz="1100" b="1" dirty="0">
              <a:solidFill>
                <a:schemeClr val="bg1"/>
              </a:solidFill>
              <a:latin typeface="Century Gothic" panose="020B0502020202020204" pitchFamily="34" charset="0"/>
              <a:cs typeface="Arial"/>
            </a:endParaRPr>
          </a:p>
          <a:p>
            <a:pPr algn="r" rtl="1"/>
            <a:endParaRPr lang="en-US" sz="1100" dirty="0">
              <a:solidFill>
                <a:schemeClr val="bg1"/>
              </a:solidFill>
              <a:latin typeface="Century Gothic" panose="020B0502020202020204" pitchFamily="34" charset="0"/>
              <a:cs typeface="Arial"/>
            </a:endParaRPr>
          </a:p>
          <a:p>
            <a:pPr algn="r" rtl="1"/>
            <a:r>
              <a:rPr lang="ar-SA" sz="1200" b="1" dirty="0">
                <a:solidFill>
                  <a:schemeClr val="bg1"/>
                </a:solidFill>
                <a:latin typeface="Century Gothic" panose="020B0502020202020204" pitchFamily="34" charset="0"/>
                <a:cs typeface="Arial"/>
              </a:rPr>
              <a:t>مجالات التخصص</a:t>
            </a:r>
          </a:p>
          <a:p>
            <a:pPr algn="r" rtl="1"/>
            <a:r>
              <a:rPr lang="ar-SA" sz="1200" b="1" dirty="0">
                <a:solidFill>
                  <a:schemeClr val="bg1"/>
                </a:solidFill>
                <a:latin typeface="Century Gothic" panose="020B0502020202020204" pitchFamily="34" charset="0"/>
                <a:cs typeface="Arial"/>
              </a:rPr>
              <a:t>  </a:t>
            </a:r>
            <a:r>
              <a:rPr lang="ar-SA" sz="1200" dirty="0">
                <a:solidFill>
                  <a:schemeClr val="bg1"/>
                </a:solidFill>
                <a:latin typeface="Century Gothic" panose="020B0502020202020204" pitchFamily="34" charset="0"/>
                <a:cs typeface="Arial"/>
              </a:rPr>
              <a:t>• </a:t>
            </a:r>
            <a:r>
              <a:rPr lang="ar-SA" sz="1200" dirty="0" err="1">
                <a:solidFill>
                  <a:schemeClr val="bg1"/>
                </a:solidFill>
                <a:latin typeface="Century Gothic" panose="020B0502020202020204" pitchFamily="34" charset="0"/>
                <a:cs typeface="Arial"/>
              </a:rPr>
              <a:t>إستراتيجية</a:t>
            </a:r>
            <a:r>
              <a:rPr lang="ar-SA" sz="1200" dirty="0">
                <a:solidFill>
                  <a:schemeClr val="bg1"/>
                </a:solidFill>
                <a:latin typeface="Century Gothic" panose="020B0502020202020204" pitchFamily="34" charset="0"/>
                <a:cs typeface="Arial"/>
              </a:rPr>
              <a:t> عمل </a:t>
            </a:r>
            <a:r>
              <a:rPr lang="ar-SA" sz="1200" dirty="0" err="1">
                <a:solidFill>
                  <a:schemeClr val="bg1"/>
                </a:solidFill>
                <a:latin typeface="Century Gothic" panose="020B0502020202020204" pitchFamily="34" charset="0"/>
                <a:cs typeface="Arial"/>
              </a:rPr>
              <a:t>أكوا</a:t>
            </a:r>
            <a:r>
              <a:rPr lang="ar-SA" sz="1200" dirty="0">
                <a:solidFill>
                  <a:schemeClr val="bg1"/>
                </a:solidFill>
                <a:latin typeface="Century Gothic" panose="020B0502020202020204" pitchFamily="34" charset="0"/>
                <a:cs typeface="Arial"/>
              </a:rPr>
              <a:t> </a:t>
            </a:r>
            <a:r>
              <a:rPr lang="ar-SA" sz="1200" dirty="0" err="1">
                <a:solidFill>
                  <a:schemeClr val="bg1"/>
                </a:solidFill>
                <a:latin typeface="Century Gothic" panose="020B0502020202020204" pitchFamily="34" charset="0"/>
                <a:cs typeface="Arial"/>
              </a:rPr>
              <a:t>باور</a:t>
            </a:r>
            <a:endParaRPr lang="ar-SA" sz="1200" dirty="0">
              <a:solidFill>
                <a:schemeClr val="bg1"/>
              </a:solidFill>
              <a:latin typeface="Century Gothic" panose="020B0502020202020204" pitchFamily="34" charset="0"/>
              <a:cs typeface="Arial"/>
            </a:endParaRPr>
          </a:p>
          <a:p>
            <a:pPr algn="r" rtl="1"/>
            <a:r>
              <a:rPr lang="ar-SA" sz="1200" dirty="0">
                <a:solidFill>
                  <a:schemeClr val="bg1"/>
                </a:solidFill>
                <a:latin typeface="Century Gothic" panose="020B0502020202020204" pitchFamily="34" charset="0"/>
                <a:cs typeface="Arial"/>
              </a:rPr>
              <a:t> • احتياجات الطاقة والمياه في جميع أنحاء العالم</a:t>
            </a:r>
          </a:p>
          <a:p>
            <a:pPr algn="r" rtl="1"/>
            <a:r>
              <a:rPr lang="ar-SA" sz="1200" dirty="0">
                <a:solidFill>
                  <a:schemeClr val="bg1"/>
                </a:solidFill>
                <a:latin typeface="Century Gothic" panose="020B0502020202020204" pitchFamily="34" charset="0"/>
                <a:cs typeface="Arial"/>
              </a:rPr>
              <a:t>• تعزيز المهارات </a:t>
            </a:r>
          </a:p>
          <a:p>
            <a:pPr algn="r" rtl="1"/>
            <a:r>
              <a:rPr lang="ar-SA" sz="1200" dirty="0">
                <a:solidFill>
                  <a:schemeClr val="bg1"/>
                </a:solidFill>
                <a:latin typeface="Century Gothic" panose="020B0502020202020204" pitchFamily="34" charset="0"/>
                <a:cs typeface="Arial"/>
              </a:rPr>
              <a:t>• مستقبل التقنيات المستدامة</a:t>
            </a:r>
          </a:p>
          <a:p>
            <a:pPr algn="r" rtl="1"/>
            <a:r>
              <a:rPr lang="ar-SA" sz="1200" dirty="0">
                <a:solidFill>
                  <a:schemeClr val="bg1"/>
                </a:solidFill>
                <a:latin typeface="Century Gothic" panose="020B0502020202020204" pitchFamily="34" charset="0"/>
                <a:cs typeface="Arial"/>
              </a:rPr>
              <a:t> • العمل مع الحكومات  كمورد للقطاع الخاص</a:t>
            </a:r>
            <a:endParaRPr lang="en-US" sz="1100" dirty="0">
              <a:solidFill>
                <a:schemeClr val="bg1"/>
              </a:solidFill>
              <a:latin typeface="Century Gothic" panose="020B0502020202020204" pitchFamily="34" charset="0"/>
              <a:cs typeface="Aria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20170" y="2278169"/>
            <a:ext cx="4091438" cy="4598994"/>
          </a:xfrm>
          <a:prstGeom prst="rect">
            <a:avLst/>
          </a:prstGeom>
        </p:spPr>
      </p:pic>
      <p:sp>
        <p:nvSpPr>
          <p:cNvPr id="10" name="Rectangle 9"/>
          <p:cNvSpPr/>
          <p:nvPr/>
        </p:nvSpPr>
        <p:spPr>
          <a:xfrm>
            <a:off x="6765029" y="-43333"/>
            <a:ext cx="2378971" cy="6890042"/>
          </a:xfrm>
          <a:prstGeom prst="rect">
            <a:avLst/>
          </a:prstGeom>
          <a:solidFill>
            <a:srgbClr val="3FAE2A"/>
          </a:solidFill>
          <a:ln>
            <a:solidFill>
              <a:srgbClr val="3FA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11" name="Rectangle 10"/>
          <p:cNvSpPr/>
          <p:nvPr/>
        </p:nvSpPr>
        <p:spPr>
          <a:xfrm>
            <a:off x="6785789" y="0"/>
            <a:ext cx="2297289" cy="5147563"/>
          </a:xfrm>
          <a:prstGeom prst="rect">
            <a:avLst/>
          </a:prstGeom>
        </p:spPr>
        <p:txBody>
          <a:bodyPr wrap="square">
            <a:spAutoFit/>
          </a:bodyPr>
          <a:lstStyle/>
          <a:p>
            <a:pPr algn="r" rtl="1"/>
            <a:endParaRPr lang="en-US" sz="1200" b="1" dirty="0">
              <a:solidFill>
                <a:schemeClr val="bg1"/>
              </a:solidFill>
              <a:latin typeface="Century Gothic" panose="020B0502020202020204" pitchFamily="34" charset="0"/>
              <a:cs typeface="Arial"/>
            </a:endParaRPr>
          </a:p>
          <a:p>
            <a:pPr algn="just" rtl="1"/>
            <a:r>
              <a:rPr lang="ar-SA" sz="1200" dirty="0">
                <a:solidFill>
                  <a:schemeClr val="bg1"/>
                </a:solidFill>
                <a:latin typeface="Century Gothic" panose="020B0502020202020204" pitchFamily="34" charset="0"/>
                <a:cs typeface="Arial"/>
              </a:rPr>
              <a:t>ثامر الشرهان مهندس محترف يتمتع بخبرة تتجاوز 30 عاماً. وقبل انضمامه إلى </a:t>
            </a:r>
            <a:r>
              <a:rPr lang="ar-SA" sz="1200" dirty="0" err="1">
                <a:solidFill>
                  <a:schemeClr val="bg1"/>
                </a:solidFill>
                <a:latin typeface="Century Gothic" panose="020B0502020202020204" pitchFamily="34" charset="0"/>
                <a:cs typeface="Arial"/>
              </a:rPr>
              <a:t>أكوا</a:t>
            </a:r>
            <a:r>
              <a:rPr lang="ar-SA" sz="1200" dirty="0">
                <a:solidFill>
                  <a:schemeClr val="bg1"/>
                </a:solidFill>
                <a:latin typeface="Century Gothic" panose="020B0502020202020204" pitchFamily="34" charset="0"/>
                <a:cs typeface="Arial"/>
              </a:rPr>
              <a:t> </a:t>
            </a:r>
            <a:r>
              <a:rPr lang="ar-SA" sz="1200" dirty="0" err="1">
                <a:solidFill>
                  <a:schemeClr val="bg1"/>
                </a:solidFill>
                <a:latin typeface="Century Gothic" panose="020B0502020202020204" pitchFamily="34" charset="0"/>
                <a:cs typeface="Arial"/>
              </a:rPr>
              <a:t>باور</a:t>
            </a:r>
            <a:r>
              <a:rPr lang="ar-SA" sz="1200" dirty="0">
                <a:solidFill>
                  <a:schemeClr val="bg1"/>
                </a:solidFill>
                <a:latin typeface="Century Gothic" panose="020B0502020202020204" pitchFamily="34" charset="0"/>
                <a:cs typeface="Arial"/>
              </a:rPr>
              <a:t> بصفة العضو المنتدب، شغل الشرهان منصب الرئيس والرئيس التنفيذي لشركة مرافق، الشركة الرئيسية التي تقدم خدماتها في مجال المرافق العامة لمدينتي الجبيل وينبع الصناعيتين.</a:t>
            </a:r>
          </a:p>
          <a:p>
            <a:pPr algn="just" rtl="1"/>
            <a:endParaRPr lang="ar-SA" sz="1200" dirty="0">
              <a:solidFill>
                <a:schemeClr val="bg1"/>
              </a:solidFill>
              <a:latin typeface="Century Gothic" panose="020B0502020202020204" pitchFamily="34" charset="0"/>
              <a:cs typeface="Arial"/>
            </a:endParaRPr>
          </a:p>
          <a:p>
            <a:pPr algn="just" rtl="1"/>
            <a:r>
              <a:rPr lang="ar-SA" sz="1200" dirty="0" err="1">
                <a:solidFill>
                  <a:schemeClr val="bg1"/>
                </a:solidFill>
                <a:latin typeface="Century Gothic" panose="020B0502020202020204" pitchFamily="34" charset="0"/>
                <a:cs typeface="Arial"/>
              </a:rPr>
              <a:t>دأ</a:t>
            </a:r>
            <a:r>
              <a:rPr lang="ar-SA" sz="1200" dirty="0">
                <a:solidFill>
                  <a:schemeClr val="bg1"/>
                </a:solidFill>
                <a:latin typeface="Century Gothic" panose="020B0502020202020204" pitchFamily="34" charset="0"/>
                <a:cs typeface="Arial"/>
              </a:rPr>
              <a:t> الشرهان حياته المهنية في مجموعة سابك، حيث تدرج في عدة مناصب حيث تولى منصب رئيس الشركة السعودية للبتروكيماويات (صدف)، ورئيس شركة سابك </a:t>
            </a:r>
            <a:r>
              <a:rPr lang="ar-SA" sz="1200" dirty="0" err="1">
                <a:solidFill>
                  <a:schemeClr val="bg1"/>
                </a:solidFill>
                <a:latin typeface="Century Gothic" panose="020B0502020202020204" pitchFamily="34" charset="0"/>
                <a:cs typeface="Arial"/>
              </a:rPr>
              <a:t>تيرمنال</a:t>
            </a:r>
            <a:r>
              <a:rPr lang="ar-SA" sz="1200" dirty="0">
                <a:solidFill>
                  <a:schemeClr val="bg1"/>
                </a:solidFill>
                <a:latin typeface="Century Gothic" panose="020B0502020202020204" pitchFamily="34" charset="0"/>
                <a:cs typeface="Arial"/>
              </a:rPr>
              <a:t> (سابك تانك) ومدير أول في الشركة العربية للبتروكيماويات (</a:t>
            </a:r>
            <a:r>
              <a:rPr lang="ar-SA" sz="1200" dirty="0" err="1">
                <a:solidFill>
                  <a:schemeClr val="bg1"/>
                </a:solidFill>
                <a:latin typeface="Century Gothic" panose="020B0502020202020204" pitchFamily="34" charset="0"/>
                <a:cs typeface="Arial"/>
              </a:rPr>
              <a:t>بتروكيميا</a:t>
            </a:r>
            <a:r>
              <a:rPr lang="ar-SA" sz="1200" dirty="0">
                <a:solidFill>
                  <a:schemeClr val="bg1"/>
                </a:solidFill>
                <a:latin typeface="Century Gothic" panose="020B0502020202020204" pitchFamily="34" charset="0"/>
                <a:cs typeface="Arial"/>
              </a:rPr>
              <a:t>).</a:t>
            </a:r>
          </a:p>
          <a:p>
            <a:pPr algn="just" rtl="1"/>
            <a:endParaRPr lang="en-US" sz="1200" dirty="0">
              <a:solidFill>
                <a:schemeClr val="bg1"/>
              </a:solidFill>
              <a:latin typeface="Century Gothic" panose="020B0502020202020204" pitchFamily="34" charset="0"/>
              <a:cs typeface="Arial"/>
            </a:endParaRPr>
          </a:p>
          <a:p>
            <a:pPr algn="just" rtl="1"/>
            <a:r>
              <a:rPr lang="ar-SA" sz="1200" dirty="0">
                <a:solidFill>
                  <a:schemeClr val="bg1"/>
                </a:solidFill>
                <a:latin typeface="Century Gothic" panose="020B0502020202020204" pitchFamily="34" charset="0"/>
                <a:cs typeface="Arial"/>
              </a:rPr>
              <a:t>يحمل الشرهان شهادة جامعية في الهندسة الكيميائية، كما يشغل منصب عضو مجلس إدارة للعديد من الشركات والمؤسسات الخيرية.</a:t>
            </a:r>
          </a:p>
          <a:p>
            <a:pPr algn="just" rtl="1"/>
            <a:endParaRPr lang="en-US" sz="1200" dirty="0">
              <a:solidFill>
                <a:schemeClr val="bg1"/>
              </a:solidFill>
              <a:latin typeface="Century Gothic" panose="020B0502020202020204" pitchFamily="34" charset="0"/>
              <a:cs typeface="Arial"/>
            </a:endParaRPr>
          </a:p>
          <a:p>
            <a:pPr algn="just" rtl="1"/>
            <a:endParaRPr lang="en-US" sz="1050" b="1" dirty="0">
              <a:solidFill>
                <a:schemeClr val="bg1"/>
              </a:solidFill>
              <a:latin typeface="Century Gothic" panose="020B0502020202020204" pitchFamily="34" charset="0"/>
              <a:cs typeface="Arial"/>
            </a:endParaRPr>
          </a:p>
          <a:p>
            <a:pPr algn="just" rtl="1"/>
            <a:r>
              <a:rPr lang="ar-SA" sz="1100" b="1" dirty="0">
                <a:solidFill>
                  <a:schemeClr val="bg1"/>
                </a:solidFill>
                <a:latin typeface="Century Gothic" panose="020B0502020202020204" pitchFamily="34" charset="0"/>
                <a:cs typeface="Arial"/>
              </a:rPr>
              <a:t>مجالات التخصص</a:t>
            </a:r>
            <a:endParaRPr lang="en-US" sz="1100" b="1" dirty="0">
              <a:solidFill>
                <a:schemeClr val="bg1"/>
              </a:solidFill>
              <a:latin typeface="Century Gothic" panose="020B0502020202020204" pitchFamily="34" charset="0"/>
              <a:cs typeface="Arial"/>
            </a:endParaRPr>
          </a:p>
          <a:p>
            <a:pPr algn="just" rtl="1"/>
            <a:r>
              <a:rPr lang="ar-SA" sz="1100" dirty="0">
                <a:solidFill>
                  <a:schemeClr val="bg1"/>
                </a:solidFill>
                <a:latin typeface="Century Gothic" panose="020B0502020202020204" pitchFamily="34" charset="0"/>
                <a:cs typeface="Arial"/>
              </a:rPr>
              <a:t>• استراتيجية عمل </a:t>
            </a:r>
            <a:r>
              <a:rPr lang="ar-SA" sz="1100" dirty="0" err="1">
                <a:solidFill>
                  <a:schemeClr val="bg1"/>
                </a:solidFill>
                <a:latin typeface="Century Gothic" panose="020B0502020202020204" pitchFamily="34" charset="0"/>
                <a:cs typeface="Arial"/>
              </a:rPr>
              <a:t>أكوا</a:t>
            </a:r>
            <a:r>
              <a:rPr lang="ar-SA" sz="1100" dirty="0">
                <a:solidFill>
                  <a:schemeClr val="bg1"/>
                </a:solidFill>
                <a:latin typeface="Century Gothic" panose="020B0502020202020204" pitchFamily="34" charset="0"/>
                <a:cs typeface="Arial"/>
              </a:rPr>
              <a:t> </a:t>
            </a:r>
            <a:r>
              <a:rPr lang="ar-SA" sz="1100" dirty="0" err="1">
                <a:solidFill>
                  <a:schemeClr val="bg1"/>
                </a:solidFill>
                <a:latin typeface="Century Gothic" panose="020B0502020202020204" pitchFamily="34" charset="0"/>
                <a:cs typeface="Arial"/>
              </a:rPr>
              <a:t>باور</a:t>
            </a:r>
            <a:endParaRPr lang="ar-SA" sz="1100" dirty="0">
              <a:solidFill>
                <a:schemeClr val="bg1"/>
              </a:solidFill>
              <a:latin typeface="Century Gothic" panose="020B0502020202020204" pitchFamily="34" charset="0"/>
              <a:cs typeface="Arial"/>
            </a:endParaRPr>
          </a:p>
          <a:p>
            <a:pPr algn="just" rtl="1"/>
            <a:r>
              <a:rPr lang="ar-SA" sz="1100" dirty="0">
                <a:solidFill>
                  <a:schemeClr val="bg1"/>
                </a:solidFill>
                <a:latin typeface="Century Gothic" panose="020B0502020202020204" pitchFamily="34" charset="0"/>
                <a:cs typeface="Arial"/>
              </a:rPr>
              <a:t> • العمل مع الحكومات كمورد للقطاع الخاص </a:t>
            </a:r>
          </a:p>
          <a:p>
            <a:pPr algn="just" rtl="1"/>
            <a:r>
              <a:rPr lang="ar-SA" sz="1100" dirty="0">
                <a:solidFill>
                  <a:schemeClr val="bg1"/>
                </a:solidFill>
                <a:latin typeface="Century Gothic" panose="020B0502020202020204" pitchFamily="34" charset="0"/>
                <a:cs typeface="Arial"/>
              </a:rPr>
              <a:t>• تحديات توفير المرافق في دول مجلس التعاون الخليجي</a:t>
            </a:r>
          </a:p>
          <a:p>
            <a:pPr algn="just" rtl="1"/>
            <a:r>
              <a:rPr lang="ar-SA" sz="1100" dirty="0">
                <a:solidFill>
                  <a:schemeClr val="bg1"/>
                </a:solidFill>
                <a:latin typeface="Century Gothic" panose="020B0502020202020204" pitchFamily="34" charset="0"/>
                <a:cs typeface="Arial"/>
              </a:rPr>
              <a:t> • التقدم في التكنولوجيا البتروكيماوية</a:t>
            </a:r>
            <a:endParaRPr lang="en-US" sz="1050" dirty="0">
              <a:solidFill>
                <a:schemeClr val="bg1"/>
              </a:solidFill>
              <a:latin typeface="Century Gothic" panose="020B0502020202020204" pitchFamily="34" charset="0"/>
              <a:cs typeface="Arial"/>
            </a:endParaRPr>
          </a:p>
        </p:txBody>
      </p:sp>
      <p:pic>
        <p:nvPicPr>
          <p:cNvPr id="14" name="Pictur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07701" y="2454221"/>
            <a:ext cx="4770730" cy="4392488"/>
          </a:xfrm>
          <a:prstGeom prst="rect">
            <a:avLst/>
          </a:prstGeom>
        </p:spPr>
      </p:pic>
    </p:spTree>
    <p:extLst>
      <p:ext uri="{BB962C8B-B14F-4D97-AF65-F5344CB8AC3E}">
        <p14:creationId xmlns:p14="http://schemas.microsoft.com/office/powerpoint/2010/main" val="2502581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0" y="1772307"/>
            <a:ext cx="2050301" cy="253916"/>
          </a:xfrm>
          <a:prstGeom prst="rect">
            <a:avLst/>
          </a:prstGeom>
          <a:noFill/>
        </p:spPr>
        <p:txBody>
          <a:bodyPr wrap="square" rtlCol="0">
            <a:spAutoFit/>
          </a:bodyPr>
          <a:lstStyle/>
          <a:p>
            <a:pPr algn="r" rtl="1"/>
            <a:r>
              <a:rPr lang="ar-SA" sz="1050" b="1" dirty="0" err="1">
                <a:solidFill>
                  <a:srgbClr val="3FAE2A"/>
                </a:solidFill>
                <a:latin typeface="Century Gothic" panose="020B0502020202020204" pitchFamily="34" charset="0"/>
                <a:cs typeface="Arial"/>
              </a:rPr>
              <a:t>راجيت</a:t>
            </a:r>
            <a:r>
              <a:rPr lang="ar-SA" sz="1050" b="1" dirty="0">
                <a:solidFill>
                  <a:srgbClr val="3FAE2A"/>
                </a:solidFill>
                <a:latin typeface="Century Gothic" panose="020B0502020202020204" pitchFamily="34" charset="0"/>
                <a:cs typeface="Arial"/>
              </a:rPr>
              <a:t> </a:t>
            </a:r>
            <a:r>
              <a:rPr lang="ar-SA" sz="1050" b="1" dirty="0" err="1">
                <a:solidFill>
                  <a:srgbClr val="3FAE2A"/>
                </a:solidFill>
                <a:latin typeface="Century Gothic" panose="020B0502020202020204" pitchFamily="34" charset="0"/>
                <a:cs typeface="Arial"/>
              </a:rPr>
              <a:t>ناندا</a:t>
            </a:r>
            <a:r>
              <a:rPr lang="ar-SA" sz="1050" b="1" dirty="0">
                <a:solidFill>
                  <a:srgbClr val="3FAE2A"/>
                </a:solidFill>
                <a:latin typeface="Century Gothic" panose="020B0502020202020204" pitchFamily="34" charset="0"/>
                <a:cs typeface="Arial"/>
              </a:rPr>
              <a:t> - الرئيس للاستثمارات</a:t>
            </a:r>
            <a:endParaRPr lang="en-US" dirty="0"/>
          </a:p>
        </p:txBody>
      </p:sp>
      <p:sp>
        <p:nvSpPr>
          <p:cNvPr id="10" name="Rectangle 9"/>
          <p:cNvSpPr/>
          <p:nvPr/>
        </p:nvSpPr>
        <p:spPr>
          <a:xfrm>
            <a:off x="6753542" y="-3291"/>
            <a:ext cx="2378971" cy="6861291"/>
          </a:xfrm>
          <a:prstGeom prst="rect">
            <a:avLst/>
          </a:prstGeom>
          <a:solidFill>
            <a:srgbClr val="3FAE2A"/>
          </a:solidFill>
          <a:ln>
            <a:solidFill>
              <a:srgbClr val="3FA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756500" y="332656"/>
            <a:ext cx="2297289" cy="3801041"/>
          </a:xfrm>
          <a:prstGeom prst="rect">
            <a:avLst/>
          </a:prstGeom>
        </p:spPr>
        <p:txBody>
          <a:bodyPr wrap="square">
            <a:spAutoFit/>
          </a:bodyPr>
          <a:lstStyle/>
          <a:p>
            <a:pPr algn="r" rtl="1"/>
            <a:endParaRPr lang="en-US" sz="1000" b="1" dirty="0">
              <a:solidFill>
                <a:schemeClr val="bg1"/>
              </a:solidFill>
              <a:latin typeface="Century Gothic" panose="020B0502020202020204" pitchFamily="34" charset="0"/>
              <a:cs typeface="Arial"/>
            </a:endParaRPr>
          </a:p>
          <a:p>
            <a:pPr algn="r" rtl="1"/>
            <a:r>
              <a:rPr lang="ar-SA" sz="1200" dirty="0">
                <a:solidFill>
                  <a:schemeClr val="bg1"/>
                </a:solidFill>
                <a:latin typeface="Century Gothic" panose="020B0502020202020204" pitchFamily="34" charset="0"/>
                <a:cs typeface="Arial"/>
              </a:rPr>
              <a:t>كاشف رانا هو الرئيس المالي التنفيذي في </a:t>
            </a:r>
            <a:r>
              <a:rPr lang="ar-SA" sz="1200" dirty="0" err="1">
                <a:solidFill>
                  <a:schemeClr val="bg1"/>
                </a:solidFill>
                <a:latin typeface="Century Gothic" panose="020B0502020202020204" pitchFamily="34" charset="0"/>
                <a:cs typeface="Arial"/>
              </a:rPr>
              <a:t>أكوا</a:t>
            </a:r>
            <a:r>
              <a:rPr lang="ar-SA" sz="1200" dirty="0">
                <a:solidFill>
                  <a:schemeClr val="bg1"/>
                </a:solidFill>
                <a:latin typeface="Century Gothic" panose="020B0502020202020204" pitchFamily="34" charset="0"/>
                <a:cs typeface="Arial"/>
              </a:rPr>
              <a:t> </a:t>
            </a:r>
            <a:r>
              <a:rPr lang="ar-SA" sz="1200" dirty="0" err="1">
                <a:solidFill>
                  <a:schemeClr val="bg1"/>
                </a:solidFill>
                <a:latin typeface="Century Gothic" panose="020B0502020202020204" pitchFamily="34" charset="0"/>
                <a:cs typeface="Arial"/>
              </a:rPr>
              <a:t>باور</a:t>
            </a:r>
            <a:r>
              <a:rPr lang="ar-SA" sz="1200" dirty="0">
                <a:solidFill>
                  <a:schemeClr val="bg1"/>
                </a:solidFill>
                <a:latin typeface="Century Gothic" panose="020B0502020202020204" pitchFamily="34" charset="0"/>
                <a:cs typeface="Arial"/>
              </a:rPr>
              <a:t>. تمتد خبرته المهنية على مدى أكثر من عشر سنوات في قطاع الكهرباء والمياه ومجالات تنمية المشاريع وهيكلة تمويلها وعروض التأمين وغيرها من مجالات التمويل التشغيلي وهيكلة الضرائب. قبل توليه منصب الرئيس المالي التنفيذي، شغل رانا منصب مدير الحسابات ورقابة المحاسبة والضرائب في </a:t>
            </a:r>
            <a:r>
              <a:rPr lang="ar-SA" sz="1200" dirty="0" err="1">
                <a:solidFill>
                  <a:schemeClr val="bg1"/>
                </a:solidFill>
                <a:latin typeface="Century Gothic" panose="020B0502020202020204" pitchFamily="34" charset="0"/>
                <a:cs typeface="Arial"/>
              </a:rPr>
              <a:t>أكوا</a:t>
            </a:r>
            <a:r>
              <a:rPr lang="ar-SA" sz="1200" dirty="0">
                <a:solidFill>
                  <a:schemeClr val="bg1"/>
                </a:solidFill>
                <a:latin typeface="Century Gothic" panose="020B0502020202020204" pitchFamily="34" charset="0"/>
                <a:cs typeface="Arial"/>
              </a:rPr>
              <a:t> </a:t>
            </a:r>
            <a:r>
              <a:rPr lang="ar-SA" sz="1200" dirty="0" err="1">
                <a:solidFill>
                  <a:schemeClr val="bg1"/>
                </a:solidFill>
                <a:latin typeface="Century Gothic" panose="020B0502020202020204" pitchFamily="34" charset="0"/>
                <a:cs typeface="Arial"/>
              </a:rPr>
              <a:t>باور</a:t>
            </a:r>
            <a:r>
              <a:rPr lang="ar-SA" sz="1200" dirty="0">
                <a:solidFill>
                  <a:schemeClr val="bg1"/>
                </a:solidFill>
                <a:latin typeface="Century Gothic" panose="020B0502020202020204" pitchFamily="34" charset="0"/>
                <a:cs typeface="Arial"/>
              </a:rPr>
              <a:t> والمدير المالي لشركة </a:t>
            </a:r>
            <a:r>
              <a:rPr lang="en-US" sz="1200" dirty="0">
                <a:solidFill>
                  <a:schemeClr val="bg1"/>
                </a:solidFill>
                <a:latin typeface="Century Gothic" panose="020B0502020202020204" pitchFamily="34" charset="0"/>
                <a:cs typeface="Arial"/>
              </a:rPr>
              <a:t>AES </a:t>
            </a:r>
            <a:r>
              <a:rPr lang="ar-SA" sz="1200" dirty="0">
                <a:solidFill>
                  <a:schemeClr val="bg1"/>
                </a:solidFill>
                <a:latin typeface="Century Gothic" panose="020B0502020202020204" pitchFamily="34" charset="0"/>
                <a:cs typeface="Arial"/>
              </a:rPr>
              <a:t>لمنطقة الشرق الأوسط.</a:t>
            </a:r>
          </a:p>
          <a:p>
            <a:pPr algn="r" rtl="1"/>
            <a:endParaRPr lang="ar-SA" sz="1200" dirty="0">
              <a:solidFill>
                <a:schemeClr val="bg1"/>
              </a:solidFill>
              <a:latin typeface="Century Gothic" panose="020B0502020202020204" pitchFamily="34" charset="0"/>
              <a:cs typeface="Arial"/>
            </a:endParaRPr>
          </a:p>
          <a:p>
            <a:pPr algn="r" rtl="1"/>
            <a:r>
              <a:rPr lang="ar-SA" sz="1200" dirty="0">
                <a:solidFill>
                  <a:schemeClr val="bg1"/>
                </a:solidFill>
                <a:latin typeface="Century Gothic" panose="020B0502020202020204" pitchFamily="34" charset="0"/>
                <a:cs typeface="Arial"/>
              </a:rPr>
              <a:t>كاشف رانا محاسب قانوني معتمد منذ العام 2001 من معهد المحاسبين القانونيين في باكستان.</a:t>
            </a:r>
          </a:p>
          <a:p>
            <a:pPr algn="r" rtl="1"/>
            <a:endParaRPr lang="en-US" sz="1050" b="1" dirty="0">
              <a:solidFill>
                <a:schemeClr val="bg1"/>
              </a:solidFill>
              <a:latin typeface="Century Gothic" panose="020B0502020202020204" pitchFamily="34" charset="0"/>
              <a:cs typeface="Arial"/>
            </a:endParaRPr>
          </a:p>
          <a:p>
            <a:pPr algn="r" rtl="1"/>
            <a:r>
              <a:rPr lang="ar-SA" sz="1050" b="1" dirty="0">
                <a:solidFill>
                  <a:schemeClr val="bg1"/>
                </a:solidFill>
                <a:latin typeface="Century Gothic" panose="020B0502020202020204" pitchFamily="34" charset="0"/>
                <a:cs typeface="Arial"/>
              </a:rPr>
              <a:t>مجالات التخصص</a:t>
            </a:r>
          </a:p>
          <a:p>
            <a:pPr algn="r" rtl="1"/>
            <a:r>
              <a:rPr lang="ar-SA" sz="1050" dirty="0">
                <a:solidFill>
                  <a:schemeClr val="bg1"/>
                </a:solidFill>
                <a:latin typeface="Century Gothic" panose="020B0502020202020204" pitchFamily="34" charset="0"/>
                <a:cs typeface="Arial"/>
              </a:rPr>
              <a:t>• استراتيجية عمل </a:t>
            </a:r>
            <a:r>
              <a:rPr lang="ar-SA" sz="1050" dirty="0" err="1">
                <a:solidFill>
                  <a:schemeClr val="bg1"/>
                </a:solidFill>
                <a:latin typeface="Century Gothic" panose="020B0502020202020204" pitchFamily="34" charset="0"/>
                <a:cs typeface="Arial"/>
              </a:rPr>
              <a:t>أكوا</a:t>
            </a:r>
            <a:r>
              <a:rPr lang="ar-SA" sz="1050" dirty="0">
                <a:solidFill>
                  <a:schemeClr val="bg1"/>
                </a:solidFill>
                <a:latin typeface="Century Gothic" panose="020B0502020202020204" pitchFamily="34" charset="0"/>
                <a:cs typeface="Arial"/>
              </a:rPr>
              <a:t> </a:t>
            </a:r>
            <a:r>
              <a:rPr lang="ar-SA" sz="1050" dirty="0" err="1">
                <a:solidFill>
                  <a:schemeClr val="bg1"/>
                </a:solidFill>
                <a:latin typeface="Century Gothic" panose="020B0502020202020204" pitchFamily="34" charset="0"/>
                <a:cs typeface="Arial"/>
              </a:rPr>
              <a:t>باور</a:t>
            </a:r>
            <a:endParaRPr lang="ar-SA" sz="1050" dirty="0">
              <a:solidFill>
                <a:schemeClr val="bg1"/>
              </a:solidFill>
              <a:latin typeface="Century Gothic" panose="020B0502020202020204" pitchFamily="34" charset="0"/>
              <a:cs typeface="Arial"/>
            </a:endParaRPr>
          </a:p>
          <a:p>
            <a:pPr algn="r" rtl="1"/>
            <a:r>
              <a:rPr lang="ar-SA" sz="1050" dirty="0">
                <a:solidFill>
                  <a:schemeClr val="bg1"/>
                </a:solidFill>
                <a:latin typeface="Century Gothic" panose="020B0502020202020204" pitchFamily="34" charset="0"/>
                <a:cs typeface="Arial"/>
              </a:rPr>
              <a:t> • الامتثال في قطاع الطاقة </a:t>
            </a:r>
          </a:p>
          <a:p>
            <a:pPr algn="r" rtl="1"/>
            <a:r>
              <a:rPr lang="ar-SA" sz="1050" dirty="0">
                <a:solidFill>
                  <a:schemeClr val="bg1"/>
                </a:solidFill>
                <a:latin typeface="Century Gothic" panose="020B0502020202020204" pitchFamily="34" charset="0"/>
                <a:cs typeface="Arial"/>
              </a:rPr>
              <a:t>• البيئات الضريبية في دول مجلس التعاون الخليجي فيما يتعلق بالطاقة وتحلية المياه</a:t>
            </a:r>
            <a:endParaRPr lang="en-US" sz="1000" dirty="0">
              <a:solidFill>
                <a:schemeClr val="bg1"/>
              </a:solidFill>
              <a:latin typeface="Century Gothic" panose="020B0502020202020204" pitchFamily="34" charset="0"/>
              <a:cs typeface="Arial"/>
            </a:endParaRPr>
          </a:p>
        </p:txBody>
      </p:sp>
      <p:sp>
        <p:nvSpPr>
          <p:cNvPr id="12" name="TextBox 11"/>
          <p:cNvSpPr txBox="1"/>
          <p:nvPr/>
        </p:nvSpPr>
        <p:spPr>
          <a:xfrm>
            <a:off x="3790331" y="1988840"/>
            <a:ext cx="2797893" cy="461665"/>
          </a:xfrm>
          <a:prstGeom prst="rect">
            <a:avLst/>
          </a:prstGeom>
          <a:noFill/>
        </p:spPr>
        <p:txBody>
          <a:bodyPr wrap="square" rtlCol="0">
            <a:spAutoFit/>
          </a:bodyPr>
          <a:lstStyle/>
          <a:p>
            <a:pPr algn="r" rtl="1"/>
            <a:r>
              <a:rPr lang="ar-SA" sz="1200" b="1" dirty="0">
                <a:solidFill>
                  <a:srgbClr val="92D050"/>
                </a:solidFill>
                <a:latin typeface="Century Gothic" panose="020B0502020202020204" pitchFamily="34" charset="0"/>
                <a:cs typeface="Arial"/>
              </a:rPr>
              <a:t>كاشف رانا</a:t>
            </a:r>
          </a:p>
          <a:p>
            <a:pPr algn="r" rtl="1"/>
            <a:r>
              <a:rPr lang="ar-SA" sz="1200" b="1" dirty="0">
                <a:solidFill>
                  <a:srgbClr val="92D050"/>
                </a:solidFill>
                <a:latin typeface="Century Gothic" panose="020B0502020202020204" pitchFamily="34" charset="0"/>
                <a:cs typeface="Arial"/>
              </a:rPr>
              <a:t>الرئيس المالي التنفيذي</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67703" y="2373661"/>
            <a:ext cx="5400223" cy="4592520"/>
          </a:xfrm>
          <a:prstGeom prst="rect">
            <a:avLst/>
          </a:prstGeom>
        </p:spPr>
      </p:pic>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07309" y="2567103"/>
            <a:ext cx="5346480" cy="4353856"/>
          </a:xfrm>
          <a:prstGeom prst="rect">
            <a:avLst/>
          </a:prstGeom>
        </p:spPr>
      </p:pic>
      <p:sp>
        <p:nvSpPr>
          <p:cNvPr id="8" name="Rectangle 7"/>
          <p:cNvSpPr/>
          <p:nvPr/>
        </p:nvSpPr>
        <p:spPr>
          <a:xfrm>
            <a:off x="2243406" y="0"/>
            <a:ext cx="2378971" cy="6969472"/>
          </a:xfrm>
          <a:prstGeom prst="rect">
            <a:avLst/>
          </a:prstGeom>
          <a:solidFill>
            <a:srgbClr val="3FAE2A"/>
          </a:solidFill>
          <a:ln>
            <a:solidFill>
              <a:srgbClr val="3FA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97089" y="332656"/>
            <a:ext cx="2297289" cy="4462760"/>
          </a:xfrm>
          <a:prstGeom prst="rect">
            <a:avLst/>
          </a:prstGeom>
        </p:spPr>
        <p:txBody>
          <a:bodyPr wrap="square">
            <a:spAutoFit/>
          </a:bodyPr>
          <a:lstStyle/>
          <a:p>
            <a:pPr algn="r" rtl="1"/>
            <a:endParaRPr lang="en-US" sz="1000" b="1" dirty="0">
              <a:solidFill>
                <a:schemeClr val="bg1"/>
              </a:solidFill>
              <a:latin typeface="Century Gothic" panose="020B0502020202020204" pitchFamily="34" charset="0"/>
              <a:cs typeface="Arial"/>
            </a:endParaRPr>
          </a:p>
          <a:p>
            <a:pPr algn="r" rtl="1"/>
            <a:r>
              <a:rPr lang="ar-SA" sz="1000" dirty="0">
                <a:solidFill>
                  <a:schemeClr val="bg1"/>
                </a:solidFill>
                <a:latin typeface="Century Gothic" panose="020B0502020202020204" pitchFamily="34" charset="0"/>
                <a:cs typeface="Arial"/>
              </a:rPr>
              <a:t>يشغل </a:t>
            </a:r>
            <a:r>
              <a:rPr lang="ar-SA" sz="1000" dirty="0" err="1">
                <a:solidFill>
                  <a:schemeClr val="bg1"/>
                </a:solidFill>
                <a:latin typeface="Century Gothic" panose="020B0502020202020204" pitchFamily="34" charset="0"/>
                <a:cs typeface="Arial"/>
              </a:rPr>
              <a:t>راجيت</a:t>
            </a:r>
            <a:r>
              <a:rPr lang="ar-SA" sz="1000" dirty="0">
                <a:solidFill>
                  <a:schemeClr val="bg1"/>
                </a:solidFill>
                <a:latin typeface="Century Gothic" panose="020B0502020202020204" pitchFamily="34" charset="0"/>
                <a:cs typeface="Arial"/>
              </a:rPr>
              <a:t> </a:t>
            </a:r>
            <a:r>
              <a:rPr lang="ar-SA" sz="1000" dirty="0" err="1">
                <a:solidFill>
                  <a:schemeClr val="bg1"/>
                </a:solidFill>
                <a:latin typeface="Century Gothic" panose="020B0502020202020204" pitchFamily="34" charset="0"/>
                <a:cs typeface="Arial"/>
              </a:rPr>
              <a:t>ناندا</a:t>
            </a:r>
            <a:r>
              <a:rPr lang="ar-SA" sz="1000" dirty="0">
                <a:solidFill>
                  <a:schemeClr val="bg1"/>
                </a:solidFill>
                <a:latin typeface="Century Gothic" panose="020B0502020202020204" pitchFamily="34" charset="0"/>
                <a:cs typeface="Arial"/>
              </a:rPr>
              <a:t> منصب الرئيس التنفيذي للاستثمارات في شركة </a:t>
            </a:r>
            <a:r>
              <a:rPr lang="ar-SA" sz="1000" dirty="0" err="1">
                <a:solidFill>
                  <a:schemeClr val="bg1"/>
                </a:solidFill>
                <a:latin typeface="Century Gothic" panose="020B0502020202020204" pitchFamily="34" charset="0"/>
                <a:cs typeface="Arial"/>
              </a:rPr>
              <a:t>أكوا</a:t>
            </a:r>
            <a:r>
              <a:rPr lang="ar-SA" sz="1000" dirty="0">
                <a:solidFill>
                  <a:schemeClr val="bg1"/>
                </a:solidFill>
                <a:latin typeface="Century Gothic" panose="020B0502020202020204" pitchFamily="34" charset="0"/>
                <a:cs typeface="Arial"/>
              </a:rPr>
              <a:t> </a:t>
            </a:r>
            <a:r>
              <a:rPr lang="ar-SA" sz="1000" dirty="0" err="1">
                <a:solidFill>
                  <a:schemeClr val="bg1"/>
                </a:solidFill>
                <a:latin typeface="Century Gothic" panose="020B0502020202020204" pitchFamily="34" charset="0"/>
                <a:cs typeface="Arial"/>
              </a:rPr>
              <a:t>باور</a:t>
            </a:r>
            <a:r>
              <a:rPr lang="ar-SA" sz="1000" dirty="0">
                <a:solidFill>
                  <a:schemeClr val="bg1"/>
                </a:solidFill>
                <a:latin typeface="Century Gothic" panose="020B0502020202020204" pitchFamily="34" charset="0"/>
                <a:cs typeface="Arial"/>
              </a:rPr>
              <a:t>. وهو مسؤول عن تنمية الأعمال التجارية في </a:t>
            </a:r>
            <a:r>
              <a:rPr lang="ar-SA" sz="1000" dirty="0" err="1">
                <a:solidFill>
                  <a:schemeClr val="bg1"/>
                </a:solidFill>
                <a:latin typeface="Century Gothic" panose="020B0502020202020204" pitchFamily="34" charset="0"/>
                <a:cs typeface="Arial"/>
              </a:rPr>
              <a:t>أكوا</a:t>
            </a:r>
            <a:r>
              <a:rPr lang="ar-SA" sz="1000" dirty="0">
                <a:solidFill>
                  <a:schemeClr val="bg1"/>
                </a:solidFill>
                <a:latin typeface="Century Gothic" panose="020B0502020202020204" pitchFamily="34" charset="0"/>
                <a:cs typeface="Arial"/>
              </a:rPr>
              <a:t> </a:t>
            </a:r>
            <a:r>
              <a:rPr lang="ar-SA" sz="1000" dirty="0" err="1">
                <a:solidFill>
                  <a:schemeClr val="bg1"/>
                </a:solidFill>
                <a:latin typeface="Century Gothic" panose="020B0502020202020204" pitchFamily="34" charset="0"/>
                <a:cs typeface="Arial"/>
              </a:rPr>
              <a:t>باور</a:t>
            </a:r>
            <a:r>
              <a:rPr lang="ar-SA" sz="1000" dirty="0">
                <a:solidFill>
                  <a:schemeClr val="bg1"/>
                </a:solidFill>
                <a:latin typeface="Century Gothic" panose="020B0502020202020204" pitchFamily="34" charset="0"/>
                <a:cs typeface="Arial"/>
              </a:rPr>
              <a:t> وعمليات الاستحواذ والتصفية وتمويل الشركات والمشاريع.</a:t>
            </a:r>
          </a:p>
          <a:p>
            <a:pPr algn="r" rtl="1"/>
            <a:r>
              <a:rPr lang="ar-SA" sz="1000" dirty="0">
                <a:solidFill>
                  <a:schemeClr val="bg1"/>
                </a:solidFill>
                <a:latin typeface="Century Gothic" panose="020B0502020202020204" pitchFamily="34" charset="0"/>
                <a:cs typeface="Arial"/>
              </a:rPr>
              <a:t>قاد </a:t>
            </a:r>
            <a:r>
              <a:rPr lang="ar-SA" sz="1000" dirty="0" err="1">
                <a:solidFill>
                  <a:schemeClr val="bg1"/>
                </a:solidFill>
                <a:latin typeface="Century Gothic" panose="020B0502020202020204" pitchFamily="34" charset="0"/>
                <a:cs typeface="Arial"/>
              </a:rPr>
              <a:t>راجيت</a:t>
            </a:r>
            <a:r>
              <a:rPr lang="ar-SA" sz="1000" dirty="0">
                <a:solidFill>
                  <a:schemeClr val="bg1"/>
                </a:solidFill>
                <a:latin typeface="Century Gothic" panose="020B0502020202020204" pitchFamily="34" charset="0"/>
                <a:cs typeface="Arial"/>
              </a:rPr>
              <a:t> هيكلة وتمويل العديد من مشاريع توليد الطاقة الخاصة الكهربائية وتحلية المياه في سلطنة عُمان والمملكة العربية السعودية والأردن والبحرين وأبوظبي وقطر وتايلند وسنغافورة والمغرب وتركيا وجنوب إفريقيا، ويشرف حالياً على عمليات التوسع الدولي السريعة </a:t>
            </a:r>
            <a:r>
              <a:rPr lang="ar-SA" sz="1000" dirty="0" err="1">
                <a:solidFill>
                  <a:schemeClr val="bg1"/>
                </a:solidFill>
                <a:latin typeface="Century Gothic" panose="020B0502020202020204" pitchFamily="34" charset="0"/>
                <a:cs typeface="Arial"/>
              </a:rPr>
              <a:t>لأكوا</a:t>
            </a:r>
            <a:r>
              <a:rPr lang="ar-SA" sz="1000" dirty="0">
                <a:solidFill>
                  <a:schemeClr val="bg1"/>
                </a:solidFill>
                <a:latin typeface="Century Gothic" panose="020B0502020202020204" pitchFamily="34" charset="0"/>
                <a:cs typeface="Arial"/>
              </a:rPr>
              <a:t> </a:t>
            </a:r>
            <a:r>
              <a:rPr lang="ar-SA" sz="1000" dirty="0" err="1">
                <a:solidFill>
                  <a:schemeClr val="bg1"/>
                </a:solidFill>
                <a:latin typeface="Century Gothic" panose="020B0502020202020204" pitchFamily="34" charset="0"/>
                <a:cs typeface="Arial"/>
              </a:rPr>
              <a:t>باور</a:t>
            </a:r>
            <a:r>
              <a:rPr lang="ar-SA" sz="1000" dirty="0">
                <a:solidFill>
                  <a:schemeClr val="bg1"/>
                </a:solidFill>
                <a:latin typeface="Century Gothic" panose="020B0502020202020204" pitchFamily="34" charset="0"/>
                <a:cs typeface="Arial"/>
              </a:rPr>
              <a:t> في دول مجلس التعاون الخليجي وتركيا والأردن وشمال إفريقيا وجنوب شرق آسيا.</a:t>
            </a:r>
          </a:p>
          <a:p>
            <a:pPr algn="r" rtl="1"/>
            <a:endParaRPr lang="en-US" sz="1000" dirty="0">
              <a:solidFill>
                <a:schemeClr val="bg1"/>
              </a:solidFill>
              <a:latin typeface="Century Gothic" panose="020B0502020202020204" pitchFamily="34" charset="0"/>
              <a:cs typeface="Arial"/>
            </a:endParaRPr>
          </a:p>
          <a:p>
            <a:pPr algn="r" rtl="1"/>
            <a:r>
              <a:rPr lang="ar-SA" sz="1000" dirty="0">
                <a:solidFill>
                  <a:schemeClr val="bg1"/>
                </a:solidFill>
                <a:latin typeface="Century Gothic" panose="020B0502020202020204" pitchFamily="34" charset="0"/>
                <a:cs typeface="Arial"/>
              </a:rPr>
              <a:t>قبل انضمامه إلى شركة </a:t>
            </a:r>
            <a:r>
              <a:rPr lang="ar-SA" sz="1000" dirty="0" err="1">
                <a:solidFill>
                  <a:schemeClr val="bg1"/>
                </a:solidFill>
                <a:latin typeface="Century Gothic" panose="020B0502020202020204" pitchFamily="34" charset="0"/>
                <a:cs typeface="Arial"/>
              </a:rPr>
              <a:t>أكوا</a:t>
            </a:r>
            <a:r>
              <a:rPr lang="ar-SA" sz="1000" dirty="0">
                <a:solidFill>
                  <a:schemeClr val="bg1"/>
                </a:solidFill>
                <a:latin typeface="Century Gothic" panose="020B0502020202020204" pitchFamily="34" charset="0"/>
                <a:cs typeface="Arial"/>
              </a:rPr>
              <a:t> </a:t>
            </a:r>
            <a:r>
              <a:rPr lang="ar-SA" sz="1000" dirty="0" err="1">
                <a:solidFill>
                  <a:schemeClr val="bg1"/>
                </a:solidFill>
                <a:latin typeface="Century Gothic" panose="020B0502020202020204" pitchFamily="34" charset="0"/>
                <a:cs typeface="Arial"/>
              </a:rPr>
              <a:t>باور</a:t>
            </a:r>
            <a:r>
              <a:rPr lang="ar-SA" sz="1000" dirty="0">
                <a:solidFill>
                  <a:schemeClr val="bg1"/>
                </a:solidFill>
                <a:latin typeface="Century Gothic" panose="020B0502020202020204" pitchFamily="34" charset="0"/>
                <a:cs typeface="Arial"/>
              </a:rPr>
              <a:t> شغل </a:t>
            </a:r>
            <a:r>
              <a:rPr lang="ar-SA" sz="1000" dirty="0" err="1">
                <a:solidFill>
                  <a:schemeClr val="bg1"/>
                </a:solidFill>
                <a:latin typeface="Century Gothic" panose="020B0502020202020204" pitchFamily="34" charset="0"/>
                <a:cs typeface="Arial"/>
              </a:rPr>
              <a:t>راجيت</a:t>
            </a:r>
            <a:r>
              <a:rPr lang="ar-SA" sz="1000" dirty="0">
                <a:solidFill>
                  <a:schemeClr val="bg1"/>
                </a:solidFill>
                <a:latin typeface="Century Gothic" panose="020B0502020202020204" pitchFamily="34" charset="0"/>
                <a:cs typeface="Arial"/>
              </a:rPr>
              <a:t> </a:t>
            </a:r>
            <a:r>
              <a:rPr lang="ar-SA" sz="1000" dirty="0" err="1">
                <a:solidFill>
                  <a:schemeClr val="bg1"/>
                </a:solidFill>
                <a:latin typeface="Century Gothic" panose="020B0502020202020204" pitchFamily="34" charset="0"/>
                <a:cs typeface="Arial"/>
              </a:rPr>
              <a:t>ناندا</a:t>
            </a:r>
            <a:r>
              <a:rPr lang="ar-SA" sz="1000" dirty="0">
                <a:solidFill>
                  <a:schemeClr val="bg1"/>
                </a:solidFill>
                <a:latin typeface="Century Gothic" panose="020B0502020202020204" pitchFamily="34" charset="0"/>
                <a:cs typeface="Arial"/>
              </a:rPr>
              <a:t> منصب المدير المالي الإقليمي لشركة </a:t>
            </a:r>
            <a:r>
              <a:rPr lang="en-US" sz="1000" dirty="0" err="1">
                <a:solidFill>
                  <a:schemeClr val="bg1"/>
                </a:solidFill>
                <a:latin typeface="Century Gothic" panose="020B0502020202020204" pitchFamily="34" charset="0"/>
                <a:cs typeface="Arial"/>
              </a:rPr>
              <a:t>Engie’s</a:t>
            </a:r>
            <a:r>
              <a:rPr lang="en-US" sz="1000" dirty="0">
                <a:solidFill>
                  <a:schemeClr val="bg1"/>
                </a:solidFill>
                <a:latin typeface="Century Gothic" panose="020B0502020202020204" pitchFamily="34" charset="0"/>
                <a:cs typeface="Arial"/>
              </a:rPr>
              <a:t> </a:t>
            </a:r>
            <a:r>
              <a:rPr lang="ar-SA" sz="1000" dirty="0">
                <a:solidFill>
                  <a:schemeClr val="bg1"/>
                </a:solidFill>
                <a:latin typeface="Century Gothic" panose="020B0502020202020204" pitchFamily="34" charset="0"/>
                <a:cs typeface="Arial"/>
              </a:rPr>
              <a:t>في منطقة الشرق الأوسط وآسيا وإفريقيا. ويشغل </a:t>
            </a:r>
            <a:r>
              <a:rPr lang="ar-SA" sz="1000" dirty="0" err="1">
                <a:solidFill>
                  <a:schemeClr val="bg1"/>
                </a:solidFill>
                <a:latin typeface="Century Gothic" panose="020B0502020202020204" pitchFamily="34" charset="0"/>
                <a:cs typeface="Arial"/>
              </a:rPr>
              <a:t>راجيت</a:t>
            </a:r>
            <a:r>
              <a:rPr lang="ar-SA" sz="1000" dirty="0">
                <a:solidFill>
                  <a:schemeClr val="bg1"/>
                </a:solidFill>
                <a:latin typeface="Century Gothic" panose="020B0502020202020204" pitchFamily="34" charset="0"/>
                <a:cs typeface="Arial"/>
              </a:rPr>
              <a:t> حالياً منصب عضو مجلس إدارة للعديد من شركات توليد الكهرباء والمرافق التي تملكها وتشغلها شركة </a:t>
            </a:r>
            <a:r>
              <a:rPr lang="ar-SA" sz="1000" dirty="0" err="1">
                <a:solidFill>
                  <a:schemeClr val="bg1"/>
                </a:solidFill>
                <a:latin typeface="Century Gothic" panose="020B0502020202020204" pitchFamily="34" charset="0"/>
                <a:cs typeface="Arial"/>
              </a:rPr>
              <a:t>أكوا</a:t>
            </a:r>
            <a:r>
              <a:rPr lang="ar-SA" sz="1000" dirty="0">
                <a:solidFill>
                  <a:schemeClr val="bg1"/>
                </a:solidFill>
                <a:latin typeface="Century Gothic" panose="020B0502020202020204" pitchFamily="34" charset="0"/>
                <a:cs typeface="Arial"/>
              </a:rPr>
              <a:t> </a:t>
            </a:r>
            <a:r>
              <a:rPr lang="ar-SA" sz="1000" dirty="0" err="1">
                <a:solidFill>
                  <a:schemeClr val="bg1"/>
                </a:solidFill>
                <a:latin typeface="Century Gothic" panose="020B0502020202020204" pitchFamily="34" charset="0"/>
                <a:cs typeface="Arial"/>
              </a:rPr>
              <a:t>باور</a:t>
            </a:r>
            <a:endParaRPr lang="en-US" sz="1050" b="1" dirty="0">
              <a:solidFill>
                <a:schemeClr val="bg1"/>
              </a:solidFill>
              <a:latin typeface="Century Gothic" panose="020B0502020202020204" pitchFamily="34" charset="0"/>
              <a:cs typeface="Arial"/>
            </a:endParaRPr>
          </a:p>
          <a:p>
            <a:pPr algn="just" rtl="1"/>
            <a:r>
              <a:rPr lang="ar-SA" sz="1050" b="1" dirty="0">
                <a:solidFill>
                  <a:schemeClr val="bg1"/>
                </a:solidFill>
                <a:latin typeface="Century Gothic" panose="020B0502020202020204" pitchFamily="34" charset="0"/>
                <a:cs typeface="Arial"/>
              </a:rPr>
              <a:t>مجالات التخصص</a:t>
            </a:r>
          </a:p>
          <a:p>
            <a:pPr algn="just" rtl="1"/>
            <a:r>
              <a:rPr lang="ar-SA" sz="1050" b="1" dirty="0">
                <a:solidFill>
                  <a:schemeClr val="bg1"/>
                </a:solidFill>
                <a:latin typeface="Century Gothic" panose="020B0502020202020204" pitchFamily="34" charset="0"/>
                <a:cs typeface="Arial"/>
              </a:rPr>
              <a:t> • تمويل الطاقة وتحلية المياه </a:t>
            </a:r>
          </a:p>
          <a:p>
            <a:pPr algn="just" rtl="1"/>
            <a:r>
              <a:rPr lang="ar-SA" sz="1050" b="1" dirty="0">
                <a:solidFill>
                  <a:schemeClr val="bg1"/>
                </a:solidFill>
                <a:latin typeface="Century Gothic" panose="020B0502020202020204" pitchFamily="34" charset="0"/>
                <a:cs typeface="Arial"/>
              </a:rPr>
              <a:t>• خطط توسعة </a:t>
            </a:r>
            <a:r>
              <a:rPr lang="ar-SA" sz="1050" b="1" dirty="0" err="1">
                <a:solidFill>
                  <a:schemeClr val="bg1"/>
                </a:solidFill>
                <a:latin typeface="Century Gothic" panose="020B0502020202020204" pitchFamily="34" charset="0"/>
                <a:cs typeface="Arial"/>
              </a:rPr>
              <a:t>أكوا</a:t>
            </a:r>
            <a:r>
              <a:rPr lang="ar-SA" sz="1050" b="1" dirty="0">
                <a:solidFill>
                  <a:schemeClr val="bg1"/>
                </a:solidFill>
                <a:latin typeface="Century Gothic" panose="020B0502020202020204" pitchFamily="34" charset="0"/>
                <a:cs typeface="Arial"/>
              </a:rPr>
              <a:t> </a:t>
            </a:r>
            <a:r>
              <a:rPr lang="ar-SA" sz="1050" b="1" dirty="0" err="1">
                <a:solidFill>
                  <a:schemeClr val="bg1"/>
                </a:solidFill>
                <a:latin typeface="Century Gothic" panose="020B0502020202020204" pitchFamily="34" charset="0"/>
                <a:cs typeface="Arial"/>
              </a:rPr>
              <a:t>باور</a:t>
            </a:r>
            <a:r>
              <a:rPr lang="ar-SA" sz="1050" b="1" dirty="0">
                <a:solidFill>
                  <a:schemeClr val="bg1"/>
                </a:solidFill>
                <a:latin typeface="Century Gothic" panose="020B0502020202020204" pitchFamily="34" charset="0"/>
                <a:cs typeface="Arial"/>
              </a:rPr>
              <a:t> في دول مجلس التعاون الخليجي وشمال أفريقيا وجنوبها وجنوب شرق آسيا</a:t>
            </a:r>
          </a:p>
          <a:p>
            <a:pPr algn="just" rtl="1"/>
            <a:r>
              <a:rPr lang="ar-SA" sz="1050" b="1" dirty="0">
                <a:solidFill>
                  <a:schemeClr val="bg1"/>
                </a:solidFill>
                <a:latin typeface="Century Gothic" panose="020B0502020202020204" pitchFamily="34" charset="0"/>
                <a:cs typeface="Arial"/>
              </a:rPr>
              <a:t> • نموذج تمويل المحطات المستقلة لإنتاج الطاقة</a:t>
            </a:r>
          </a:p>
          <a:p>
            <a:pPr algn="just" rtl="1"/>
            <a:r>
              <a:rPr lang="ar-SA" sz="1050" b="1" dirty="0">
                <a:solidFill>
                  <a:schemeClr val="bg1"/>
                </a:solidFill>
                <a:latin typeface="Century Gothic" panose="020B0502020202020204" pitchFamily="34" charset="0"/>
                <a:cs typeface="Arial"/>
              </a:rPr>
              <a:t>• مستقبل قطاع الطاقة والمرافق</a:t>
            </a:r>
            <a:endParaRPr lang="en-US" sz="1000" dirty="0">
              <a:solidFill>
                <a:schemeClr val="bg1"/>
              </a:solidFill>
              <a:latin typeface="Century Gothic" panose="020B0502020202020204" pitchFamily="34" charset="0"/>
              <a:cs typeface="Arial"/>
            </a:endParaRPr>
          </a:p>
        </p:txBody>
      </p:sp>
    </p:spTree>
    <p:extLst>
      <p:ext uri="{BB962C8B-B14F-4D97-AF65-F5344CB8AC3E}">
        <p14:creationId xmlns:p14="http://schemas.microsoft.com/office/powerpoint/2010/main" val="2987761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499992" y="15664"/>
            <a:ext cx="4644008" cy="6842336"/>
          </a:xfrm>
          <a:prstGeom prst="rect">
            <a:avLst/>
          </a:prstGeom>
          <a:solidFill>
            <a:srgbClr val="172938"/>
          </a:solidFill>
          <a:ln>
            <a:solidFill>
              <a:srgbClr val="172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Rectangle 7"/>
          <p:cNvSpPr/>
          <p:nvPr/>
        </p:nvSpPr>
        <p:spPr>
          <a:xfrm>
            <a:off x="2253769" y="-16115"/>
            <a:ext cx="2378971" cy="6861291"/>
          </a:xfrm>
          <a:prstGeom prst="rect">
            <a:avLst/>
          </a:prstGeom>
          <a:solidFill>
            <a:srgbClr val="3FAE2A"/>
          </a:solidFill>
          <a:ln>
            <a:solidFill>
              <a:srgbClr val="3FA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9" name="Rectangle 8"/>
          <p:cNvSpPr/>
          <p:nvPr/>
        </p:nvSpPr>
        <p:spPr>
          <a:xfrm>
            <a:off x="2346719" y="429663"/>
            <a:ext cx="2297289" cy="3216265"/>
          </a:xfrm>
          <a:prstGeom prst="rect">
            <a:avLst/>
          </a:prstGeom>
        </p:spPr>
        <p:txBody>
          <a:bodyPr wrap="square">
            <a:spAutoFit/>
          </a:bodyPr>
          <a:lstStyle/>
          <a:p>
            <a:pPr algn="r" rtl="1"/>
            <a:r>
              <a:rPr lang="ar-SA" sz="1100" dirty="0">
                <a:solidFill>
                  <a:schemeClr val="bg1"/>
                </a:solidFill>
                <a:latin typeface="Century Gothic" panose="020B0502020202020204" pitchFamily="34" charset="0"/>
              </a:rPr>
              <a:t>يتمتع السيد </a:t>
            </a:r>
            <a:r>
              <a:rPr lang="ar-SA" sz="1100" dirty="0" err="1">
                <a:solidFill>
                  <a:schemeClr val="bg1"/>
                </a:solidFill>
                <a:latin typeface="Century Gothic" panose="020B0502020202020204" pitchFamily="34" charset="0"/>
              </a:rPr>
              <a:t>لوكاس</a:t>
            </a:r>
            <a:r>
              <a:rPr lang="ar-SA" sz="1100" dirty="0">
                <a:solidFill>
                  <a:schemeClr val="bg1"/>
                </a:solidFill>
                <a:latin typeface="Century Gothic" panose="020B0502020202020204" pitchFamily="34" charset="0"/>
              </a:rPr>
              <a:t> </a:t>
            </a:r>
            <a:r>
              <a:rPr lang="ar-SA" sz="1100" dirty="0" err="1">
                <a:solidFill>
                  <a:schemeClr val="bg1"/>
                </a:solidFill>
                <a:latin typeface="Century Gothic" panose="020B0502020202020204" pitchFamily="34" charset="0"/>
              </a:rPr>
              <a:t>هوتفاست</a:t>
            </a:r>
            <a:r>
              <a:rPr lang="ar-SA" sz="1100" dirty="0">
                <a:solidFill>
                  <a:schemeClr val="bg1"/>
                </a:solidFill>
                <a:latin typeface="Century Gothic" panose="020B0502020202020204" pitchFamily="34" charset="0"/>
              </a:rPr>
              <a:t> بخبرة تزيد عن 15 عاماً في قطاع الطاقة تغطي  جميع مجالات أسواق الطاقة والتخطيط الاستراتيجي وعمليات الدمج والاستحواذ. وقبل انضمامه إلى </a:t>
            </a:r>
            <a:r>
              <a:rPr lang="ar-SA" sz="1100" dirty="0" err="1">
                <a:solidFill>
                  <a:schemeClr val="bg1"/>
                </a:solidFill>
                <a:latin typeface="Century Gothic" panose="020B0502020202020204" pitchFamily="34" charset="0"/>
              </a:rPr>
              <a:t>أكوا</a:t>
            </a:r>
            <a:r>
              <a:rPr lang="ar-SA" sz="1100" dirty="0">
                <a:solidFill>
                  <a:schemeClr val="bg1"/>
                </a:solidFill>
                <a:latin typeface="Century Gothic" panose="020B0502020202020204" pitchFamily="34" charset="0"/>
              </a:rPr>
              <a:t> </a:t>
            </a:r>
            <a:r>
              <a:rPr lang="ar-SA" sz="1100" dirty="0" err="1">
                <a:solidFill>
                  <a:schemeClr val="bg1"/>
                </a:solidFill>
                <a:latin typeface="Century Gothic" panose="020B0502020202020204" pitchFamily="34" charset="0"/>
              </a:rPr>
              <a:t>باور</a:t>
            </a:r>
            <a:r>
              <a:rPr lang="ar-SA" sz="1100" dirty="0">
                <a:solidFill>
                  <a:schemeClr val="bg1"/>
                </a:solidFill>
                <a:latin typeface="Century Gothic" panose="020B0502020202020204" pitchFamily="34" charset="0"/>
              </a:rPr>
              <a:t> في منصب الرئيس للعمليات الدولية وإدارة الأصول، شغل </a:t>
            </a:r>
            <a:r>
              <a:rPr lang="ar-SA" sz="1100" dirty="0" err="1">
                <a:solidFill>
                  <a:schemeClr val="bg1"/>
                </a:solidFill>
                <a:latin typeface="Century Gothic" panose="020B0502020202020204" pitchFamily="34" charset="0"/>
              </a:rPr>
              <a:t>هوتفاست</a:t>
            </a:r>
            <a:r>
              <a:rPr lang="ar-SA" sz="1100" dirty="0">
                <a:solidFill>
                  <a:schemeClr val="bg1"/>
                </a:solidFill>
                <a:latin typeface="Century Gothic" panose="020B0502020202020204" pitchFamily="34" charset="0"/>
              </a:rPr>
              <a:t> منصب الرئيس التنفيذي الإقليمي لمنطقة الشرق الأوسط وجنوب آسيا وأفريقيا في شركة '</a:t>
            </a:r>
            <a:r>
              <a:rPr lang="ar-SA" sz="1100" dirty="0" err="1">
                <a:solidFill>
                  <a:schemeClr val="bg1"/>
                </a:solidFill>
                <a:latin typeface="Century Gothic" panose="020B0502020202020204" pitchFamily="34" charset="0"/>
              </a:rPr>
              <a:t>إنجي</a:t>
            </a:r>
            <a:r>
              <a:rPr lang="ar-SA" sz="1100" dirty="0">
                <a:solidFill>
                  <a:schemeClr val="bg1"/>
                </a:solidFill>
                <a:latin typeface="Century Gothic" panose="020B0502020202020204" pitchFamily="34" charset="0"/>
              </a:rPr>
              <a:t>’. </a:t>
            </a:r>
          </a:p>
          <a:p>
            <a:pPr algn="r" rtl="1"/>
            <a:r>
              <a:rPr lang="ar-SA" sz="1100" dirty="0">
                <a:solidFill>
                  <a:schemeClr val="bg1"/>
                </a:solidFill>
                <a:latin typeface="Century Gothic" panose="020B0502020202020204" pitchFamily="34" charset="0"/>
              </a:rPr>
              <a:t>وهو حاصل على درجة الماجستير في إدارة الأعمال من جامعة </a:t>
            </a:r>
            <a:r>
              <a:rPr lang="ar-SA" sz="1100" dirty="0" err="1">
                <a:solidFill>
                  <a:schemeClr val="bg1"/>
                </a:solidFill>
                <a:latin typeface="Century Gothic" panose="020B0502020202020204" pitchFamily="34" charset="0"/>
              </a:rPr>
              <a:t>جرونينجن</a:t>
            </a:r>
            <a:r>
              <a:rPr lang="ar-SA" sz="1100" dirty="0">
                <a:solidFill>
                  <a:schemeClr val="bg1"/>
                </a:solidFill>
                <a:latin typeface="Century Gothic" panose="020B0502020202020204" pitchFamily="34" charset="0"/>
              </a:rPr>
              <a:t> بهولندا، وهو عضو في مجلس إدارة العديد من شركات ومرافق الكهرباء التي تملكها وتشغلها شركة </a:t>
            </a:r>
            <a:r>
              <a:rPr lang="ar-SA" sz="1100" dirty="0" err="1">
                <a:solidFill>
                  <a:schemeClr val="bg1"/>
                </a:solidFill>
                <a:latin typeface="Century Gothic" panose="020B0502020202020204" pitchFamily="34" charset="0"/>
              </a:rPr>
              <a:t>أكوا</a:t>
            </a:r>
            <a:r>
              <a:rPr lang="ar-SA" sz="1100" dirty="0">
                <a:solidFill>
                  <a:schemeClr val="bg1"/>
                </a:solidFill>
                <a:latin typeface="Century Gothic" panose="020B0502020202020204" pitchFamily="34" charset="0"/>
              </a:rPr>
              <a:t> </a:t>
            </a:r>
            <a:r>
              <a:rPr lang="ar-SA" sz="1100" dirty="0" err="1">
                <a:solidFill>
                  <a:schemeClr val="bg1"/>
                </a:solidFill>
                <a:latin typeface="Century Gothic" panose="020B0502020202020204" pitchFamily="34" charset="0"/>
              </a:rPr>
              <a:t>باور</a:t>
            </a:r>
            <a:r>
              <a:rPr lang="ar-SA" sz="1100" dirty="0">
                <a:solidFill>
                  <a:schemeClr val="bg1"/>
                </a:solidFill>
                <a:latin typeface="Century Gothic" panose="020B0502020202020204" pitchFamily="34" charset="0"/>
              </a:rPr>
              <a:t>.</a:t>
            </a:r>
            <a:r>
              <a:rPr lang="en-US" sz="1100" dirty="0">
                <a:solidFill>
                  <a:schemeClr val="bg1"/>
                </a:solidFill>
                <a:latin typeface="Century Gothic" panose="020B0502020202020204" pitchFamily="34" charset="0"/>
              </a:rPr>
              <a:t> </a:t>
            </a:r>
          </a:p>
          <a:p>
            <a:pPr algn="r" rtl="1"/>
            <a:r>
              <a:rPr lang="ar-SA" sz="1000" b="1" dirty="0">
                <a:solidFill>
                  <a:schemeClr val="bg1"/>
                </a:solidFill>
                <a:latin typeface="Century Gothic" panose="020B0502020202020204" pitchFamily="34" charset="0"/>
              </a:rPr>
              <a:t>المجالات التخصصية: </a:t>
            </a:r>
          </a:p>
          <a:p>
            <a:pPr algn="just" rtl="1"/>
            <a:r>
              <a:rPr lang="en-US" sz="1000" dirty="0">
                <a:solidFill>
                  <a:schemeClr val="bg1"/>
                </a:solidFill>
                <a:latin typeface="Century Gothic" panose="020B0502020202020204" pitchFamily="34" charset="0"/>
              </a:rPr>
              <a:t> </a:t>
            </a:r>
          </a:p>
          <a:p>
            <a:pPr lvl="0" algn="just" rtl="1"/>
            <a:r>
              <a:rPr lang="ar-SA" sz="1000" dirty="0">
                <a:solidFill>
                  <a:schemeClr val="bg1"/>
                </a:solidFill>
                <a:latin typeface="Century Gothic" panose="020B0502020202020204" pitchFamily="34" charset="0"/>
                <a:cs typeface="Arial"/>
              </a:rPr>
              <a:t>• استراتيجية عمل </a:t>
            </a:r>
            <a:r>
              <a:rPr lang="ar-SA" sz="1000" dirty="0" err="1">
                <a:solidFill>
                  <a:schemeClr val="bg1"/>
                </a:solidFill>
                <a:latin typeface="Century Gothic" panose="020B0502020202020204" pitchFamily="34" charset="0"/>
                <a:cs typeface="Arial"/>
              </a:rPr>
              <a:t>أكوا</a:t>
            </a:r>
            <a:r>
              <a:rPr lang="ar-SA" sz="1000" dirty="0">
                <a:solidFill>
                  <a:schemeClr val="bg1"/>
                </a:solidFill>
                <a:latin typeface="Century Gothic" panose="020B0502020202020204" pitchFamily="34" charset="0"/>
                <a:cs typeface="Arial"/>
              </a:rPr>
              <a:t> </a:t>
            </a:r>
            <a:r>
              <a:rPr lang="ar-SA" sz="1000" dirty="0" err="1">
                <a:solidFill>
                  <a:schemeClr val="bg1"/>
                </a:solidFill>
                <a:latin typeface="Century Gothic" panose="020B0502020202020204" pitchFamily="34" charset="0"/>
                <a:cs typeface="Arial"/>
              </a:rPr>
              <a:t>باور</a:t>
            </a:r>
            <a:r>
              <a:rPr lang="ar-SA" sz="1000" dirty="0">
                <a:solidFill>
                  <a:schemeClr val="bg1"/>
                </a:solidFill>
                <a:latin typeface="Century Gothic" panose="020B0502020202020204" pitchFamily="34" charset="0"/>
                <a:cs typeface="Arial"/>
              </a:rPr>
              <a:t> </a:t>
            </a:r>
          </a:p>
          <a:p>
            <a:pPr lvl="0" algn="just" rtl="1"/>
            <a:r>
              <a:rPr lang="ar-SA" sz="1000" dirty="0">
                <a:solidFill>
                  <a:schemeClr val="bg1"/>
                </a:solidFill>
                <a:latin typeface="Century Gothic" panose="020B0502020202020204" pitchFamily="34" charset="0"/>
                <a:cs typeface="Arial"/>
              </a:rPr>
              <a:t>• أصول </a:t>
            </a:r>
            <a:r>
              <a:rPr lang="ar-SA" sz="1000" dirty="0" err="1">
                <a:solidFill>
                  <a:schemeClr val="bg1"/>
                </a:solidFill>
                <a:latin typeface="Century Gothic" panose="020B0502020202020204" pitchFamily="34" charset="0"/>
                <a:cs typeface="Arial"/>
              </a:rPr>
              <a:t>أكوا</a:t>
            </a:r>
            <a:r>
              <a:rPr lang="ar-SA" sz="1000" dirty="0">
                <a:solidFill>
                  <a:schemeClr val="bg1"/>
                </a:solidFill>
                <a:latin typeface="Century Gothic" panose="020B0502020202020204" pitchFamily="34" charset="0"/>
                <a:cs typeface="Arial"/>
              </a:rPr>
              <a:t> </a:t>
            </a:r>
            <a:r>
              <a:rPr lang="ar-SA" sz="1000" dirty="0" err="1">
                <a:solidFill>
                  <a:schemeClr val="bg1"/>
                </a:solidFill>
                <a:latin typeface="Century Gothic" panose="020B0502020202020204" pitchFamily="34" charset="0"/>
                <a:cs typeface="Arial"/>
              </a:rPr>
              <a:t>باور</a:t>
            </a:r>
            <a:r>
              <a:rPr lang="ar-SA" sz="1000" dirty="0">
                <a:solidFill>
                  <a:schemeClr val="bg1"/>
                </a:solidFill>
                <a:latin typeface="Century Gothic" panose="020B0502020202020204" pitchFamily="34" charset="0"/>
                <a:cs typeface="Arial"/>
              </a:rPr>
              <a:t> وإدارة الأصول</a:t>
            </a:r>
          </a:p>
          <a:p>
            <a:pPr lvl="0" algn="just" rtl="1"/>
            <a:r>
              <a:rPr lang="ar-SA" sz="1000" dirty="0">
                <a:solidFill>
                  <a:schemeClr val="bg1"/>
                </a:solidFill>
                <a:latin typeface="Century Gothic" panose="020B0502020202020204" pitchFamily="34" charset="0"/>
                <a:cs typeface="Arial"/>
              </a:rPr>
              <a:t> • اتفاقيات شراء الطاقة </a:t>
            </a:r>
          </a:p>
          <a:p>
            <a:pPr lvl="0" algn="just" rtl="1"/>
            <a:r>
              <a:rPr lang="ar-SA" sz="1000" dirty="0">
                <a:solidFill>
                  <a:schemeClr val="bg1"/>
                </a:solidFill>
                <a:latin typeface="Century Gothic" panose="020B0502020202020204" pitchFamily="34" charset="0"/>
                <a:cs typeface="Arial"/>
              </a:rPr>
              <a:t>• الأسواق التجارية</a:t>
            </a:r>
            <a:endParaRPr lang="en-US" sz="1000" dirty="0">
              <a:solidFill>
                <a:schemeClr val="bg1"/>
              </a:solidFill>
              <a:latin typeface="Century Gothic" panose="020B0502020202020204" pitchFamily="34" charset="0"/>
            </a:endParaRPr>
          </a:p>
        </p:txBody>
      </p:sp>
      <p:sp>
        <p:nvSpPr>
          <p:cNvPr id="6" name="TextBox 5"/>
          <p:cNvSpPr txBox="1"/>
          <p:nvPr/>
        </p:nvSpPr>
        <p:spPr>
          <a:xfrm>
            <a:off x="127285" y="2348880"/>
            <a:ext cx="2050301" cy="415498"/>
          </a:xfrm>
          <a:prstGeom prst="rect">
            <a:avLst/>
          </a:prstGeom>
          <a:noFill/>
        </p:spPr>
        <p:txBody>
          <a:bodyPr wrap="square" rtlCol="0">
            <a:spAutoFit/>
          </a:bodyPr>
          <a:lstStyle/>
          <a:p>
            <a:pPr algn="r" rtl="1"/>
            <a:r>
              <a:rPr lang="ar-SA" sz="1050" b="1" dirty="0" err="1">
                <a:solidFill>
                  <a:srgbClr val="3FAE2A"/>
                </a:solidFill>
                <a:latin typeface="Century Gothic" panose="020B0502020202020204" pitchFamily="34" charset="0"/>
              </a:rPr>
              <a:t>لوكاس</a:t>
            </a:r>
            <a:r>
              <a:rPr lang="ar-SA" sz="1050" b="1" dirty="0">
                <a:solidFill>
                  <a:srgbClr val="3FAE2A"/>
                </a:solidFill>
                <a:latin typeface="Century Gothic" panose="020B0502020202020204" pitchFamily="34" charset="0"/>
              </a:rPr>
              <a:t> </a:t>
            </a:r>
            <a:r>
              <a:rPr lang="ar-SA" sz="1050" b="1" dirty="0" err="1">
                <a:solidFill>
                  <a:srgbClr val="3FAE2A"/>
                </a:solidFill>
                <a:latin typeface="Century Gothic" panose="020B0502020202020204" pitchFamily="34" charset="0"/>
              </a:rPr>
              <a:t>هاوتفاست</a:t>
            </a:r>
            <a:r>
              <a:rPr lang="ar-SA" sz="1050" b="1" dirty="0">
                <a:solidFill>
                  <a:srgbClr val="3FAE2A"/>
                </a:solidFill>
                <a:latin typeface="Century Gothic" panose="020B0502020202020204" pitchFamily="34" charset="0"/>
              </a:rPr>
              <a:t>، الرئيس للعمليات الدولية وإدارة الأصول</a:t>
            </a:r>
          </a:p>
        </p:txBody>
      </p:sp>
      <p:pic>
        <p:nvPicPr>
          <p:cNvPr id="12" name="Picture 11"/>
          <p:cNvPicPr>
            <a:picLocks noChangeAspect="1"/>
          </p:cNvPicPr>
          <p:nvPr/>
        </p:nvPicPr>
        <p:blipFill>
          <a:blip r:embed="rId2"/>
          <a:stretch>
            <a:fillRect/>
          </a:stretch>
        </p:blipFill>
        <p:spPr>
          <a:xfrm>
            <a:off x="6255288" y="95578"/>
            <a:ext cx="1349439" cy="668169"/>
          </a:xfrm>
          <a:prstGeom prst="rect">
            <a:avLst/>
          </a:prstGeom>
        </p:spPr>
      </p:pic>
      <p:sp>
        <p:nvSpPr>
          <p:cNvPr id="3" name="TextBox 2"/>
          <p:cNvSpPr txBox="1"/>
          <p:nvPr/>
        </p:nvSpPr>
        <p:spPr>
          <a:xfrm>
            <a:off x="6359945" y="6611778"/>
            <a:ext cx="1161507" cy="492443"/>
          </a:xfrm>
          <a:prstGeom prst="rect">
            <a:avLst/>
          </a:prstGeom>
          <a:noFill/>
        </p:spPr>
        <p:txBody>
          <a:bodyPr wrap="square" rtlCol="0">
            <a:spAutoFit/>
          </a:bodyPr>
          <a:lstStyle/>
          <a:p>
            <a:pPr algn="ctr" rtl="1"/>
            <a:r>
              <a:rPr lang="en-US" sz="800" dirty="0">
                <a:solidFill>
                  <a:schemeClr val="bg1"/>
                </a:solidFill>
              </a:rPr>
              <a:t>www.acwapower.com</a:t>
            </a:r>
            <a:endParaRPr lang="hr-HR" sz="800" dirty="0">
              <a:solidFill>
                <a:prstClr val="white"/>
              </a:solidFill>
              <a:ea typeface="Times New Roman"/>
              <a:cs typeface="Times New Roman"/>
            </a:endParaRPr>
          </a:p>
          <a:p>
            <a:pPr algn="ctr" rt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88805090"/>
              </p:ext>
            </p:extLst>
          </p:nvPr>
        </p:nvGraphicFramePr>
        <p:xfrm>
          <a:off x="5108664" y="1124744"/>
          <a:ext cx="3563044" cy="4783908"/>
        </p:xfrm>
        <a:graphic>
          <a:graphicData uri="http://schemas.openxmlformats.org/drawingml/2006/table">
            <a:tbl>
              <a:tblPr firstRow="1" bandRow="1">
                <a:tableStyleId>{5C22544A-7EE6-4342-B048-85BDC9FD1C3A}</a:tableStyleId>
              </a:tblPr>
              <a:tblGrid>
                <a:gridCol w="1781522">
                  <a:extLst>
                    <a:ext uri="{9D8B030D-6E8A-4147-A177-3AD203B41FA5}">
                      <a16:colId xmlns:a16="http://schemas.microsoft.com/office/drawing/2014/main" val="20000"/>
                    </a:ext>
                  </a:extLst>
                </a:gridCol>
                <a:gridCol w="1781522">
                  <a:extLst>
                    <a:ext uri="{9D8B030D-6E8A-4147-A177-3AD203B41FA5}">
                      <a16:colId xmlns:a16="http://schemas.microsoft.com/office/drawing/2014/main" val="20001"/>
                    </a:ext>
                  </a:extLst>
                </a:gridCol>
              </a:tblGrid>
              <a:tr h="801461">
                <a:tc>
                  <a:txBody>
                    <a:bodyPr/>
                    <a:lstStyle/>
                    <a:p>
                      <a:pPr algn="ctr" rtl="1"/>
                      <a:r>
                        <a:rPr lang="ar-SA" sz="700" b="1" dirty="0">
                          <a:solidFill>
                            <a:schemeClr val="bg1"/>
                          </a:solidFill>
                          <a:latin typeface="Calibri (Body)"/>
                        </a:rPr>
                        <a:t>المملكة العربية السعودية</a:t>
                      </a:r>
                    </a:p>
                    <a:p>
                      <a:pPr algn="ctr" rtl="1"/>
                      <a:r>
                        <a:rPr lang="ar-SA" sz="700" b="1" dirty="0">
                          <a:solidFill>
                            <a:schemeClr val="bg1"/>
                          </a:solidFill>
                          <a:latin typeface="Calibri (Body)"/>
                        </a:rPr>
                        <a:t>البوابة الاقتصادية، مبنى رقم 1،</a:t>
                      </a:r>
                    </a:p>
                    <a:p>
                      <a:pPr algn="ctr" rtl="1"/>
                      <a:r>
                        <a:rPr lang="ar-SA" sz="700" b="1" dirty="0">
                          <a:solidFill>
                            <a:schemeClr val="bg1"/>
                          </a:solidFill>
                          <a:latin typeface="Calibri (Body)"/>
                        </a:rPr>
                        <a:t>الطابق الأرضي، طريق المطار</a:t>
                      </a:r>
                    </a:p>
                    <a:p>
                      <a:pPr algn="ctr" rtl="1"/>
                      <a:r>
                        <a:rPr lang="ar-SA" sz="700" b="1" dirty="0">
                          <a:solidFill>
                            <a:schemeClr val="bg1"/>
                          </a:solidFill>
                          <a:latin typeface="Calibri (Body)"/>
                        </a:rPr>
                        <a:t>ص. ب 22616 ، الرياض 11416</a:t>
                      </a:r>
                    </a:p>
                    <a:p>
                      <a:pPr algn="ctr" rtl="1"/>
                      <a:r>
                        <a:rPr lang="ar-SA" sz="700" b="1" dirty="0">
                          <a:solidFill>
                            <a:schemeClr val="bg1"/>
                          </a:solidFill>
                          <a:latin typeface="Calibri (Body)"/>
                        </a:rPr>
                        <a:t>هاتف: 2835555 11 966 +</a:t>
                      </a:r>
                    </a:p>
                    <a:p>
                      <a:pPr algn="ctr" rtl="1"/>
                      <a:r>
                        <a:rPr lang="ar-SA" sz="700" b="1" dirty="0">
                          <a:solidFill>
                            <a:schemeClr val="bg1"/>
                          </a:solidFill>
                          <a:latin typeface="Calibri (Body)"/>
                        </a:rPr>
                        <a:t>فاكس: 2835500 11 966 +</a:t>
                      </a:r>
                      <a:endParaRPr lang="en-US" sz="7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1"/>
                      <a:r>
                        <a:rPr lang="ar-SA" sz="700" b="1" dirty="0">
                          <a:solidFill>
                            <a:schemeClr val="bg1"/>
                          </a:solidFill>
                          <a:latin typeface="Calibri (Body)"/>
                        </a:rPr>
                        <a:t>المملكة العربية السعودية</a:t>
                      </a:r>
                    </a:p>
                    <a:p>
                      <a:pPr algn="ctr" rtl="1"/>
                      <a:r>
                        <a:rPr lang="ar-SA" sz="700" b="1" dirty="0">
                          <a:solidFill>
                            <a:schemeClr val="bg1"/>
                          </a:solidFill>
                          <a:latin typeface="Calibri (Body)"/>
                        </a:rPr>
                        <a:t>طريق الملك عبدالعزيز،</a:t>
                      </a:r>
                    </a:p>
                    <a:p>
                      <a:pPr algn="ctr" rtl="1"/>
                      <a:r>
                        <a:rPr lang="ar-SA" sz="700" b="1" dirty="0">
                          <a:solidFill>
                            <a:schemeClr val="bg1"/>
                          </a:solidFill>
                          <a:latin typeface="Calibri (Body)"/>
                        </a:rPr>
                        <a:t>حي الشاطئ،</a:t>
                      </a:r>
                    </a:p>
                    <a:p>
                      <a:pPr algn="ctr" rtl="1"/>
                      <a:r>
                        <a:rPr lang="ar-SA" sz="700" b="1" dirty="0">
                          <a:solidFill>
                            <a:schemeClr val="bg1"/>
                          </a:solidFill>
                          <a:latin typeface="Calibri (Body)"/>
                        </a:rPr>
                        <a:t>جدة 31632</a:t>
                      </a:r>
                    </a:p>
                    <a:p>
                      <a:pPr algn="ctr" rtl="1"/>
                      <a:r>
                        <a:rPr lang="ar-SA" sz="700" b="1" dirty="0">
                          <a:solidFill>
                            <a:schemeClr val="bg1"/>
                          </a:solidFill>
                          <a:latin typeface="Calibri (Body)"/>
                        </a:rPr>
                        <a:t>هاتف: 6189000 12 966 +</a:t>
                      </a:r>
                      <a:endParaRPr lang="en-US" sz="700" b="0" dirty="0">
                        <a:solidFill>
                          <a:schemeClr val="bg1">
                            <a:lumMod val="95000"/>
                          </a:schemeClr>
                        </a:solidFill>
                        <a:latin typeface="Calibri (Body)"/>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01461">
                <a:tc>
                  <a:txBody>
                    <a:bodyPr/>
                    <a:lstStyle/>
                    <a:p>
                      <a:pPr algn="ctr" rtl="1"/>
                      <a:r>
                        <a:rPr lang="ar-SA" sz="700" b="1" dirty="0">
                          <a:solidFill>
                            <a:schemeClr val="bg1"/>
                          </a:solidFill>
                          <a:latin typeface="Calibri (Body)"/>
                        </a:rPr>
                        <a:t>الإمارات العربية المتحدة</a:t>
                      </a:r>
                    </a:p>
                    <a:p>
                      <a:pPr algn="ctr" rtl="1"/>
                      <a:r>
                        <a:rPr lang="ar-SA" sz="700" b="1" dirty="0">
                          <a:solidFill>
                            <a:schemeClr val="bg1"/>
                          </a:solidFill>
                          <a:latin typeface="Calibri (Body)"/>
                        </a:rPr>
                        <a:t>ذا </a:t>
                      </a:r>
                      <a:r>
                        <a:rPr lang="ar-SA" sz="700" b="1" dirty="0" err="1">
                          <a:solidFill>
                            <a:schemeClr val="bg1"/>
                          </a:solidFill>
                          <a:latin typeface="Calibri (Body)"/>
                        </a:rPr>
                        <a:t>ون</a:t>
                      </a:r>
                      <a:r>
                        <a:rPr lang="ar-SA" sz="700" b="1" dirty="0">
                          <a:solidFill>
                            <a:schemeClr val="bg1"/>
                          </a:solidFill>
                          <a:latin typeface="Calibri (Body)"/>
                        </a:rPr>
                        <a:t> </a:t>
                      </a:r>
                      <a:r>
                        <a:rPr lang="ar-SA" sz="700" b="1" dirty="0" err="1">
                          <a:solidFill>
                            <a:schemeClr val="bg1"/>
                          </a:solidFill>
                          <a:latin typeface="Calibri (Body)"/>
                        </a:rPr>
                        <a:t>تاور</a:t>
                      </a:r>
                      <a:r>
                        <a:rPr lang="ar-SA" sz="700" b="1" dirty="0">
                          <a:solidFill>
                            <a:schemeClr val="bg1"/>
                          </a:solidFill>
                          <a:latin typeface="Calibri (Body)"/>
                        </a:rPr>
                        <a:t>، الطابق 41 ،</a:t>
                      </a:r>
                    </a:p>
                    <a:p>
                      <a:pPr algn="ctr" rtl="1"/>
                      <a:r>
                        <a:rPr lang="ar-SA" sz="700" b="1" dirty="0">
                          <a:solidFill>
                            <a:schemeClr val="bg1"/>
                          </a:solidFill>
                          <a:latin typeface="Calibri (Body)"/>
                        </a:rPr>
                        <a:t>برشاء </a:t>
                      </a:r>
                      <a:r>
                        <a:rPr lang="ar-SA" sz="700" b="1" dirty="0" err="1">
                          <a:solidFill>
                            <a:schemeClr val="bg1"/>
                          </a:solidFill>
                          <a:latin typeface="Calibri (Body)"/>
                        </a:rPr>
                        <a:t>هايتس</a:t>
                      </a:r>
                      <a:r>
                        <a:rPr lang="ar-SA" sz="700" b="1" dirty="0">
                          <a:solidFill>
                            <a:schemeClr val="bg1"/>
                          </a:solidFill>
                          <a:latin typeface="Calibri (Body)"/>
                        </a:rPr>
                        <a:t>, شارع الشيخ زايد</a:t>
                      </a:r>
                    </a:p>
                    <a:p>
                      <a:pPr algn="ctr" rtl="1"/>
                      <a:r>
                        <a:rPr lang="ar-SA" sz="700" b="1" dirty="0">
                          <a:solidFill>
                            <a:schemeClr val="bg1"/>
                          </a:solidFill>
                          <a:latin typeface="Calibri (Body)"/>
                        </a:rPr>
                        <a:t>ص. ب 30582 ، دبي</a:t>
                      </a:r>
                    </a:p>
                    <a:p>
                      <a:pPr algn="ctr" rtl="1"/>
                      <a:r>
                        <a:rPr lang="ar-SA" sz="700" b="1" dirty="0">
                          <a:solidFill>
                            <a:schemeClr val="bg1"/>
                          </a:solidFill>
                          <a:latin typeface="Calibri (Body)"/>
                        </a:rPr>
                        <a:t>هاتف: 800 2480 4 971 +</a:t>
                      </a:r>
                    </a:p>
                    <a:p>
                      <a:pPr algn="ctr" rtl="1"/>
                      <a:r>
                        <a:rPr lang="ar-SA" sz="700" b="1" dirty="0">
                          <a:solidFill>
                            <a:schemeClr val="bg1"/>
                          </a:solidFill>
                          <a:latin typeface="Calibri (Body)"/>
                        </a:rPr>
                        <a:t>فاكس: 625 3859 4 971 +</a:t>
                      </a:r>
                      <a:endParaRPr lang="en-US" sz="7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rtl="1"/>
                      <a:r>
                        <a:rPr lang="ar-SA" sz="700" b="1" dirty="0">
                          <a:solidFill>
                            <a:schemeClr val="bg1"/>
                          </a:solidFill>
                          <a:latin typeface="Calibri (Body)"/>
                        </a:rPr>
                        <a:t>الصين</a:t>
                      </a:r>
                    </a:p>
                    <a:p>
                      <a:pPr algn="ctr" rtl="1"/>
                      <a:r>
                        <a:rPr lang="ar-SA" sz="700" b="1" dirty="0">
                          <a:solidFill>
                            <a:schemeClr val="bg1"/>
                          </a:solidFill>
                          <a:latin typeface="Calibri (Body)"/>
                        </a:rPr>
                        <a:t>مركز </a:t>
                      </a:r>
                      <a:r>
                        <a:rPr lang="ar-SA" sz="700" b="1" dirty="0" err="1">
                          <a:solidFill>
                            <a:schemeClr val="bg1"/>
                          </a:solidFill>
                          <a:latin typeface="Calibri (Body)"/>
                        </a:rPr>
                        <a:t>بينغ</a:t>
                      </a:r>
                      <a:r>
                        <a:rPr lang="ar-SA" sz="700" b="1" dirty="0">
                          <a:solidFill>
                            <a:schemeClr val="bg1"/>
                          </a:solidFill>
                          <a:latin typeface="Calibri (Body)"/>
                        </a:rPr>
                        <a:t> آن المالي</a:t>
                      </a:r>
                    </a:p>
                    <a:p>
                      <a:pPr algn="ctr" rtl="1"/>
                      <a:r>
                        <a:rPr lang="ar-SA" sz="700" b="1" dirty="0">
                          <a:solidFill>
                            <a:schemeClr val="bg1"/>
                          </a:solidFill>
                          <a:latin typeface="Calibri (Body)"/>
                        </a:rPr>
                        <a:t>الدولي، البرج </a:t>
                      </a:r>
                      <a:r>
                        <a:rPr lang="en-GB" sz="700" b="1" dirty="0">
                          <a:solidFill>
                            <a:schemeClr val="bg1"/>
                          </a:solidFill>
                          <a:latin typeface="Calibri (Body)"/>
                        </a:rPr>
                        <a:t>B</a:t>
                      </a:r>
                    </a:p>
                    <a:p>
                      <a:pPr algn="ctr" rtl="1"/>
                      <a:r>
                        <a:rPr lang="ar-SA" sz="700" b="1" dirty="0">
                          <a:solidFill>
                            <a:schemeClr val="bg1"/>
                          </a:solidFill>
                          <a:latin typeface="Calibri (Body)"/>
                        </a:rPr>
                        <a:t>ص. ب 2101 ، بكين 010027</a:t>
                      </a:r>
                    </a:p>
                    <a:p>
                      <a:pPr algn="ctr" rtl="1"/>
                      <a:r>
                        <a:rPr lang="ar-SA" sz="700" b="1" dirty="0">
                          <a:solidFill>
                            <a:schemeClr val="bg1"/>
                          </a:solidFill>
                          <a:latin typeface="Calibri (Body)"/>
                        </a:rPr>
                        <a:t>هاتف: 59792330 10 86 +</a:t>
                      </a:r>
                    </a:p>
                    <a:p>
                      <a:pPr algn="ctr" rtl="1"/>
                      <a:r>
                        <a:rPr lang="ar-SA" sz="700" b="1" dirty="0">
                          <a:solidFill>
                            <a:schemeClr val="bg1"/>
                          </a:solidFill>
                          <a:latin typeface="Calibri (Body)"/>
                        </a:rPr>
                        <a:t>فاكس: 1078 8438 10 86 +</a:t>
                      </a:r>
                      <a:endParaRPr lang="en-US" sz="7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53224">
                <a:tc>
                  <a:txBody>
                    <a:bodyPr/>
                    <a:lstStyle/>
                    <a:p>
                      <a:pPr algn="ctr" rtl="1"/>
                      <a:r>
                        <a:rPr lang="ar-SA" sz="700" b="1" dirty="0">
                          <a:solidFill>
                            <a:schemeClr val="bg1"/>
                          </a:solidFill>
                          <a:latin typeface="Calibri (Body)"/>
                        </a:rPr>
                        <a:t>مصر</a:t>
                      </a:r>
                    </a:p>
                    <a:p>
                      <a:pPr algn="ctr" rtl="1"/>
                      <a:r>
                        <a:rPr lang="ar-SA" sz="700" b="1" dirty="0">
                          <a:solidFill>
                            <a:schemeClr val="bg1"/>
                          </a:solidFill>
                          <a:latin typeface="Calibri (Body)"/>
                        </a:rPr>
                        <a:t>القطاع الثاني، سيتي سنتر،</a:t>
                      </a:r>
                    </a:p>
                    <a:p>
                      <a:pPr algn="ctr" rtl="1"/>
                      <a:r>
                        <a:rPr lang="ar-SA" sz="700" b="1" dirty="0">
                          <a:solidFill>
                            <a:schemeClr val="bg1"/>
                          </a:solidFill>
                          <a:latin typeface="Calibri (Body)"/>
                        </a:rPr>
                        <a:t>مبنى جيزة </a:t>
                      </a:r>
                      <a:r>
                        <a:rPr lang="ar-SA" sz="700" b="1" dirty="0" err="1">
                          <a:solidFill>
                            <a:schemeClr val="bg1"/>
                          </a:solidFill>
                          <a:latin typeface="Calibri (Body)"/>
                        </a:rPr>
                        <a:t>سيستمز</a:t>
                      </a:r>
                      <a:r>
                        <a:rPr lang="ar-SA" sz="700" b="1" dirty="0">
                          <a:solidFill>
                            <a:schemeClr val="bg1"/>
                          </a:solidFill>
                          <a:latin typeface="Calibri (Body)"/>
                        </a:rPr>
                        <a:t>، الطابق الأول</a:t>
                      </a:r>
                    </a:p>
                    <a:p>
                      <a:pPr algn="ctr" rtl="1"/>
                      <a:r>
                        <a:rPr lang="ar-SA" sz="700" b="1" dirty="0">
                          <a:solidFill>
                            <a:schemeClr val="bg1"/>
                          </a:solidFill>
                          <a:latin typeface="Calibri (Body)"/>
                        </a:rPr>
                        <a:t>ص. ب 351 ، القاهرة الجديدة</a:t>
                      </a:r>
                    </a:p>
                    <a:p>
                      <a:pPr algn="ctr" rtl="1"/>
                      <a:r>
                        <a:rPr lang="ar-SA" sz="700" b="1" dirty="0">
                          <a:solidFill>
                            <a:schemeClr val="bg1"/>
                          </a:solidFill>
                          <a:latin typeface="Calibri (Body)"/>
                        </a:rPr>
                        <a:t>هاتف: 23225500 202 +</a:t>
                      </a:r>
                      <a:endParaRPr lang="en-US" sz="7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1"/>
                      <a:r>
                        <a:rPr lang="ar-SA" sz="700" b="1" dirty="0">
                          <a:solidFill>
                            <a:schemeClr val="bg1"/>
                          </a:solidFill>
                          <a:latin typeface="Calibri (Body)"/>
                        </a:rPr>
                        <a:t>الأردن</a:t>
                      </a:r>
                    </a:p>
                    <a:p>
                      <a:pPr algn="ctr" rtl="1"/>
                      <a:r>
                        <a:rPr lang="ar-SA" sz="700" b="1" dirty="0">
                          <a:solidFill>
                            <a:schemeClr val="bg1"/>
                          </a:solidFill>
                          <a:latin typeface="Calibri (Body)"/>
                        </a:rPr>
                        <a:t>عمّان، ضاحية الخالدين، شارع الحكم</a:t>
                      </a:r>
                    </a:p>
                    <a:p>
                      <a:pPr algn="ctr" rtl="1"/>
                      <a:r>
                        <a:rPr lang="ar-SA" sz="700" b="1" dirty="0">
                          <a:solidFill>
                            <a:schemeClr val="bg1"/>
                          </a:solidFill>
                          <a:latin typeface="Calibri (Body)"/>
                        </a:rPr>
                        <a:t>بن عمرو، مبنى رقم 22</a:t>
                      </a:r>
                    </a:p>
                    <a:p>
                      <a:pPr algn="ctr" rtl="1"/>
                      <a:r>
                        <a:rPr lang="ar-SA" sz="700" b="1" dirty="0">
                          <a:solidFill>
                            <a:schemeClr val="bg1"/>
                          </a:solidFill>
                          <a:latin typeface="Calibri (Body)"/>
                        </a:rPr>
                        <a:t>ص. ب 4652 - عمان 11953 الأردن</a:t>
                      </a:r>
                    </a:p>
                    <a:p>
                      <a:pPr algn="ctr" rtl="1"/>
                      <a:r>
                        <a:rPr lang="ar-SA" sz="700" b="1" dirty="0">
                          <a:solidFill>
                            <a:schemeClr val="bg1"/>
                          </a:solidFill>
                          <a:latin typeface="Calibri (Body)"/>
                        </a:rPr>
                        <a:t>هاتف: 0008 534 962 +</a:t>
                      </a:r>
                    </a:p>
                    <a:p>
                      <a:pPr algn="ctr" rtl="1"/>
                      <a:r>
                        <a:rPr lang="ar-SA" sz="700" b="1" dirty="0">
                          <a:solidFill>
                            <a:schemeClr val="bg1"/>
                          </a:solidFill>
                          <a:latin typeface="Calibri (Body)"/>
                        </a:rPr>
                        <a:t>فاكس: 7210 535 ( 6) 962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01461">
                <a:tc>
                  <a:txBody>
                    <a:bodyPr/>
                    <a:lstStyle/>
                    <a:p>
                      <a:pPr algn="ctr" rtl="1"/>
                      <a:r>
                        <a:rPr lang="ar-SA" sz="700" b="1" dirty="0">
                          <a:solidFill>
                            <a:prstClr val="white"/>
                          </a:solidFill>
                          <a:latin typeface="Calibri (Body)"/>
                          <a:ea typeface="Times New Roman"/>
                          <a:cs typeface="Times New Roman"/>
                        </a:rPr>
                        <a:t>المغرب</a:t>
                      </a:r>
                    </a:p>
                    <a:p>
                      <a:pPr algn="ctr" rtl="1"/>
                      <a:r>
                        <a:rPr lang="ar-SA" sz="700" b="1" dirty="0" err="1">
                          <a:solidFill>
                            <a:prstClr val="white"/>
                          </a:solidFill>
                          <a:latin typeface="Calibri (Body)"/>
                          <a:ea typeface="Times New Roman"/>
                          <a:cs typeface="Times New Roman"/>
                        </a:rPr>
                        <a:t>افينيو</a:t>
                      </a:r>
                      <a:r>
                        <a:rPr lang="ar-SA" sz="700" b="1" dirty="0">
                          <a:solidFill>
                            <a:prstClr val="white"/>
                          </a:solidFill>
                          <a:latin typeface="Calibri (Body)"/>
                          <a:ea typeface="Times New Roman"/>
                          <a:cs typeface="Times New Roman"/>
                        </a:rPr>
                        <a:t> مهدي بن بركة،</a:t>
                      </a:r>
                    </a:p>
                    <a:p>
                      <a:pPr algn="ctr" rtl="1"/>
                      <a:r>
                        <a:rPr lang="ar-SA" sz="700" b="1" dirty="0">
                          <a:solidFill>
                            <a:prstClr val="white"/>
                          </a:solidFill>
                          <a:latin typeface="Calibri (Body)"/>
                          <a:ea typeface="Times New Roman"/>
                          <a:cs typeface="Times New Roman"/>
                        </a:rPr>
                        <a:t>سويسي، 65</a:t>
                      </a:r>
                    </a:p>
                    <a:p>
                      <a:pPr algn="ctr" rtl="1"/>
                      <a:r>
                        <a:rPr lang="ar-SA" sz="700" b="1" dirty="0">
                          <a:solidFill>
                            <a:prstClr val="white"/>
                          </a:solidFill>
                          <a:latin typeface="Calibri (Body)"/>
                          <a:ea typeface="Times New Roman"/>
                          <a:cs typeface="Times New Roman"/>
                        </a:rPr>
                        <a:t>الرباط</a:t>
                      </a:r>
                    </a:p>
                    <a:p>
                      <a:pPr algn="ctr" rtl="1"/>
                      <a:r>
                        <a:rPr lang="ar-SA" sz="700" b="1" dirty="0">
                          <a:solidFill>
                            <a:prstClr val="white"/>
                          </a:solidFill>
                          <a:latin typeface="Calibri (Body)"/>
                          <a:ea typeface="Times New Roman"/>
                          <a:cs typeface="Times New Roman"/>
                        </a:rPr>
                        <a:t>هاتف: 287878 537 212 +</a:t>
                      </a:r>
                    </a:p>
                    <a:p>
                      <a:pPr algn="ctr" rtl="1"/>
                      <a:r>
                        <a:rPr lang="ar-SA" sz="700" b="1" dirty="0">
                          <a:solidFill>
                            <a:prstClr val="white"/>
                          </a:solidFill>
                          <a:latin typeface="Calibri (Body)"/>
                          <a:ea typeface="Times New Roman"/>
                          <a:cs typeface="Times New Roman"/>
                        </a:rPr>
                        <a:t>فاكس: 714165 537 212 +</a:t>
                      </a:r>
                      <a:endParaRPr lang="hr-HR" sz="700" dirty="0">
                        <a:solidFill>
                          <a:schemeClr val="bg1">
                            <a:lumMod val="95000"/>
                          </a:schemeClr>
                        </a:solidFill>
                        <a:latin typeface="Calibri (Body)"/>
                        <a:ea typeface="Times New Roman"/>
                        <a:cs typeface="Times New Roman"/>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1"/>
                      <a:r>
                        <a:rPr lang="ar-SA" sz="700" b="1" dirty="0">
                          <a:solidFill>
                            <a:schemeClr val="bg1"/>
                          </a:solidFill>
                          <a:latin typeface="Calibri (Body)"/>
                        </a:rPr>
                        <a:t>جنوب أفريقيا</a:t>
                      </a:r>
                    </a:p>
                    <a:p>
                      <a:pPr algn="ctr" rtl="1"/>
                      <a:r>
                        <a:rPr lang="ar-SA" sz="700" b="1" dirty="0">
                          <a:solidFill>
                            <a:schemeClr val="bg1"/>
                          </a:solidFill>
                          <a:latin typeface="Calibri (Body)"/>
                        </a:rPr>
                        <a:t>مبنى رقم 90 ، الطابق السابع،</a:t>
                      </a:r>
                    </a:p>
                    <a:p>
                      <a:pPr algn="ctr" rtl="1"/>
                      <a:r>
                        <a:rPr lang="ar-SA" sz="700" b="1" dirty="0">
                          <a:solidFill>
                            <a:schemeClr val="bg1"/>
                          </a:solidFill>
                          <a:latin typeface="Calibri (Body)"/>
                        </a:rPr>
                        <a:t>شارع </a:t>
                      </a:r>
                      <a:r>
                        <a:rPr lang="ar-SA" sz="700" b="1" dirty="0" err="1">
                          <a:solidFill>
                            <a:schemeClr val="bg1"/>
                          </a:solidFill>
                          <a:latin typeface="Calibri (Body)"/>
                        </a:rPr>
                        <a:t>غرايستون</a:t>
                      </a:r>
                      <a:r>
                        <a:rPr lang="ar-SA" sz="700" b="1" dirty="0">
                          <a:solidFill>
                            <a:schemeClr val="bg1"/>
                          </a:solidFill>
                          <a:latin typeface="Calibri (Body)"/>
                        </a:rPr>
                        <a:t>،</a:t>
                      </a:r>
                    </a:p>
                    <a:p>
                      <a:pPr algn="ctr" rtl="1"/>
                      <a:r>
                        <a:rPr lang="ar-SA" sz="700" b="1" dirty="0">
                          <a:solidFill>
                            <a:schemeClr val="bg1"/>
                          </a:solidFill>
                          <a:latin typeface="Calibri (Body)"/>
                        </a:rPr>
                        <a:t>6912 </a:t>
                      </a:r>
                      <a:r>
                        <a:rPr lang="ar-SA" sz="700" b="1" dirty="0" err="1">
                          <a:solidFill>
                            <a:schemeClr val="bg1"/>
                          </a:solidFill>
                          <a:latin typeface="Calibri (Body)"/>
                        </a:rPr>
                        <a:t>ساندتون</a:t>
                      </a:r>
                      <a:r>
                        <a:rPr lang="ar-SA" sz="700" b="1" dirty="0">
                          <a:solidFill>
                            <a:schemeClr val="bg1"/>
                          </a:solidFill>
                          <a:latin typeface="Calibri (Body)"/>
                        </a:rPr>
                        <a:t>، جوهانسبرغ</a:t>
                      </a:r>
                    </a:p>
                    <a:p>
                      <a:pPr algn="ctr" rtl="1"/>
                      <a:r>
                        <a:rPr lang="ar-SA" sz="700" b="1" dirty="0">
                          <a:solidFill>
                            <a:schemeClr val="bg1"/>
                          </a:solidFill>
                          <a:latin typeface="Calibri (Body)"/>
                        </a:rPr>
                        <a:t>هاتف: 4100 722 11 27 +</a:t>
                      </a:r>
                    </a:p>
                    <a:p>
                      <a:pPr algn="ctr" rtl="1"/>
                      <a:r>
                        <a:rPr lang="ar-SA" sz="700" b="1" dirty="0">
                          <a:solidFill>
                            <a:schemeClr val="bg1"/>
                          </a:solidFill>
                          <a:latin typeface="Calibri (Body)"/>
                        </a:rPr>
                        <a:t>فاكس: 4113 722 11 27 +</a:t>
                      </a:r>
                      <a:endParaRPr lang="en-US" sz="700" dirty="0">
                        <a:solidFill>
                          <a:schemeClr val="bg1">
                            <a:lumMod val="95000"/>
                          </a:schemeClr>
                        </a:solidFill>
                        <a:latin typeface="Calibri (Body)"/>
                        <a:cs typeface="Times New Roman"/>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09707">
                <a:tc>
                  <a:txBody>
                    <a:bodyPr/>
                    <a:lstStyle/>
                    <a:p>
                      <a:pPr lvl="0" algn="ctr" rtl="1"/>
                      <a:r>
                        <a:rPr lang="ar-SA" sz="700" b="1" dirty="0">
                          <a:solidFill>
                            <a:prstClr val="white"/>
                          </a:solidFill>
                          <a:latin typeface="Calibri (Body)"/>
                          <a:cs typeface="Times New Roman"/>
                        </a:rPr>
                        <a:t>اسبانيا</a:t>
                      </a:r>
                    </a:p>
                    <a:p>
                      <a:pPr lvl="0" algn="ctr" rtl="1"/>
                      <a:r>
                        <a:rPr lang="ar-SA" sz="700" b="1" dirty="0">
                          <a:solidFill>
                            <a:prstClr val="white"/>
                          </a:solidFill>
                          <a:latin typeface="Calibri (Body)"/>
                          <a:cs typeface="Times New Roman"/>
                        </a:rPr>
                        <a:t>مجمع </a:t>
                      </a:r>
                      <a:r>
                        <a:rPr lang="ar-SA" sz="700" b="1" dirty="0" err="1">
                          <a:solidFill>
                            <a:prstClr val="white"/>
                          </a:solidFill>
                          <a:latin typeface="Calibri (Body)"/>
                          <a:cs typeface="Times New Roman"/>
                        </a:rPr>
                        <a:t>إمبرسيريس</a:t>
                      </a:r>
                      <a:endParaRPr lang="ar-SA" sz="700" b="1" dirty="0">
                        <a:solidFill>
                          <a:prstClr val="white"/>
                        </a:solidFill>
                        <a:latin typeface="Calibri (Body)"/>
                        <a:cs typeface="Times New Roman"/>
                      </a:endParaRPr>
                    </a:p>
                    <a:p>
                      <a:pPr lvl="0" algn="ctr" rtl="1"/>
                      <a:r>
                        <a:rPr lang="ar-SA" sz="700" b="1" dirty="0">
                          <a:solidFill>
                            <a:prstClr val="white"/>
                          </a:solidFill>
                          <a:latin typeface="Calibri (Body)"/>
                          <a:cs typeface="Times New Roman"/>
                        </a:rPr>
                        <a:t>شارع ماجلان 3</a:t>
                      </a:r>
                    </a:p>
                    <a:p>
                      <a:pPr lvl="0" algn="ctr" rtl="1"/>
                      <a:r>
                        <a:rPr lang="ar-SA" sz="700" b="1" dirty="0">
                          <a:solidFill>
                            <a:prstClr val="white"/>
                          </a:solidFill>
                          <a:latin typeface="Calibri (Body)"/>
                          <a:cs typeface="Times New Roman"/>
                        </a:rPr>
                        <a:t>28015 مدريد</a:t>
                      </a:r>
                      <a:endParaRPr lang="en-US" sz="7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ctr" rtl="1"/>
                      <a:r>
                        <a:rPr lang="ar-SA" sz="700" b="1" dirty="0">
                          <a:solidFill>
                            <a:prstClr val="white"/>
                          </a:solidFill>
                          <a:latin typeface="Calibri (Body)"/>
                          <a:ea typeface="Times New Roman"/>
                          <a:cs typeface="Times New Roman"/>
                        </a:rPr>
                        <a:t>سلطنة عمان</a:t>
                      </a:r>
                    </a:p>
                    <a:p>
                      <a:pPr lvl="0" algn="ctr" rtl="1"/>
                      <a:r>
                        <a:rPr lang="ar-SA" sz="700" b="1" dirty="0">
                          <a:solidFill>
                            <a:prstClr val="white"/>
                          </a:solidFill>
                          <a:latin typeface="Calibri (Body)"/>
                          <a:ea typeface="Times New Roman"/>
                          <a:cs typeface="Times New Roman"/>
                        </a:rPr>
                        <a:t>الصالة الجنوبية جراند مول ،</a:t>
                      </a:r>
                    </a:p>
                    <a:p>
                      <a:pPr lvl="0" algn="ctr" rtl="1"/>
                      <a:r>
                        <a:rPr lang="ar-SA" sz="700" b="1" dirty="0">
                          <a:solidFill>
                            <a:prstClr val="white"/>
                          </a:solidFill>
                          <a:latin typeface="Calibri (Body)"/>
                          <a:ea typeface="Times New Roman"/>
                          <a:cs typeface="Times New Roman"/>
                        </a:rPr>
                        <a:t>الطابق العلوي، </a:t>
                      </a:r>
                      <a:r>
                        <a:rPr lang="ar-SA" sz="700" b="1" dirty="0" err="1">
                          <a:solidFill>
                            <a:prstClr val="white"/>
                          </a:solidFill>
                          <a:latin typeface="Calibri (Body)"/>
                          <a:ea typeface="Times New Roman"/>
                          <a:cs typeface="Times New Roman"/>
                        </a:rPr>
                        <a:t>الخوير</a:t>
                      </a:r>
                      <a:endParaRPr lang="ar-SA" sz="700" b="1" dirty="0">
                        <a:solidFill>
                          <a:prstClr val="white"/>
                        </a:solidFill>
                        <a:latin typeface="Calibri (Body)"/>
                        <a:ea typeface="Times New Roman"/>
                        <a:cs typeface="Times New Roman"/>
                      </a:endParaRPr>
                    </a:p>
                    <a:p>
                      <a:pPr lvl="0" algn="ctr" rtl="1"/>
                      <a:r>
                        <a:rPr lang="ar-SA" sz="700" b="1" dirty="0">
                          <a:solidFill>
                            <a:prstClr val="white"/>
                          </a:solidFill>
                          <a:latin typeface="Calibri (Body)"/>
                          <a:ea typeface="Times New Roman"/>
                          <a:cs typeface="Times New Roman"/>
                        </a:rPr>
                        <a:t>مسقط</a:t>
                      </a:r>
                    </a:p>
                    <a:p>
                      <a:pPr lvl="0" algn="ctr" rtl="1"/>
                      <a:r>
                        <a:rPr lang="ar-SA" sz="700" b="1" dirty="0">
                          <a:solidFill>
                            <a:prstClr val="white"/>
                          </a:solidFill>
                          <a:latin typeface="Calibri (Body)"/>
                          <a:ea typeface="Times New Roman"/>
                          <a:cs typeface="Times New Roman"/>
                        </a:rPr>
                        <a:t>ص. ب 163 ، الرمز البريدي:</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01461">
                <a:tc>
                  <a:txBody>
                    <a:bodyPr/>
                    <a:lstStyle/>
                    <a:p>
                      <a:pPr lvl="0" algn="ctr" rtl="1"/>
                      <a:r>
                        <a:rPr lang="ar-SA" sz="700" b="1" dirty="0">
                          <a:solidFill>
                            <a:prstClr val="white"/>
                          </a:solidFill>
                          <a:latin typeface="Calibri (Body)"/>
                          <a:ea typeface="Times New Roman"/>
                          <a:cs typeface="Times New Roman"/>
                        </a:rPr>
                        <a:t>تركيا</a:t>
                      </a:r>
                    </a:p>
                    <a:p>
                      <a:pPr lvl="0" algn="ctr" rtl="1"/>
                      <a:r>
                        <a:rPr lang="ar-SA" sz="700" b="1" dirty="0">
                          <a:solidFill>
                            <a:prstClr val="white"/>
                          </a:solidFill>
                          <a:latin typeface="Calibri (Body)"/>
                          <a:ea typeface="Times New Roman"/>
                          <a:cs typeface="Times New Roman"/>
                        </a:rPr>
                        <a:t>ميدان </a:t>
                      </a:r>
                      <a:r>
                        <a:rPr lang="ar-SA" sz="700" b="1" dirty="0" err="1">
                          <a:solidFill>
                            <a:prstClr val="white"/>
                          </a:solidFill>
                          <a:latin typeface="Calibri (Body)"/>
                          <a:ea typeface="Times New Roman"/>
                          <a:cs typeface="Times New Roman"/>
                        </a:rPr>
                        <a:t>بارباروسا</a:t>
                      </a:r>
                      <a:r>
                        <a:rPr lang="ar-SA" sz="700" b="1" dirty="0">
                          <a:solidFill>
                            <a:prstClr val="white"/>
                          </a:solidFill>
                          <a:latin typeface="Calibri (Body)"/>
                          <a:ea typeface="Times New Roman"/>
                          <a:cs typeface="Times New Roman"/>
                        </a:rPr>
                        <a:t>، عمران </a:t>
                      </a:r>
                      <a:r>
                        <a:rPr lang="ar-SA" sz="700" b="1" dirty="0" err="1">
                          <a:solidFill>
                            <a:prstClr val="white"/>
                          </a:solidFill>
                          <a:latin typeface="Calibri (Body)"/>
                          <a:ea typeface="Times New Roman"/>
                          <a:cs typeface="Times New Roman"/>
                        </a:rPr>
                        <a:t>كاديسي</a:t>
                      </a:r>
                      <a:r>
                        <a:rPr lang="ar-SA" sz="700" b="1" dirty="0">
                          <a:solidFill>
                            <a:prstClr val="white"/>
                          </a:solidFill>
                          <a:latin typeface="Calibri (Body)"/>
                          <a:ea typeface="Times New Roman"/>
                          <a:cs typeface="Times New Roman"/>
                        </a:rPr>
                        <a:t>،</a:t>
                      </a:r>
                    </a:p>
                    <a:p>
                      <a:pPr lvl="0" algn="ctr" rtl="1"/>
                      <a:r>
                        <a:rPr lang="ar-SA" sz="700" b="1" dirty="0">
                          <a:solidFill>
                            <a:prstClr val="white"/>
                          </a:solidFill>
                          <a:latin typeface="Calibri (Body)"/>
                          <a:ea typeface="Times New Roman"/>
                          <a:cs typeface="Times New Roman"/>
                        </a:rPr>
                        <a:t>الطابق التاسع عشر، مكتب رقم 113 ،</a:t>
                      </a:r>
                    </a:p>
                    <a:p>
                      <a:pPr lvl="0" algn="ctr" rtl="1"/>
                      <a:r>
                        <a:rPr lang="ar-SA" sz="700" b="1" dirty="0" err="1">
                          <a:solidFill>
                            <a:prstClr val="white"/>
                          </a:solidFill>
                          <a:latin typeface="Calibri (Body)"/>
                          <a:ea typeface="Times New Roman"/>
                          <a:cs typeface="Times New Roman"/>
                        </a:rPr>
                        <a:t>بيشكتاش</a:t>
                      </a:r>
                      <a:r>
                        <a:rPr lang="ar-SA" sz="700" b="1" dirty="0">
                          <a:solidFill>
                            <a:prstClr val="white"/>
                          </a:solidFill>
                          <a:latin typeface="Calibri (Body)"/>
                          <a:ea typeface="Times New Roman"/>
                          <a:cs typeface="Times New Roman"/>
                        </a:rPr>
                        <a:t>، إسطنبول</a:t>
                      </a:r>
                    </a:p>
                    <a:p>
                      <a:pPr lvl="0" algn="ctr" rtl="1"/>
                      <a:r>
                        <a:rPr lang="ar-SA" sz="700" b="1" dirty="0">
                          <a:solidFill>
                            <a:prstClr val="white"/>
                          </a:solidFill>
                          <a:latin typeface="Calibri (Body)"/>
                          <a:ea typeface="Times New Roman"/>
                          <a:cs typeface="Times New Roman"/>
                        </a:rPr>
                        <a:t>هاتف: 3396 259 212 90 +</a:t>
                      </a:r>
                    </a:p>
                    <a:p>
                      <a:pPr lvl="0" algn="ctr" rtl="1"/>
                      <a:r>
                        <a:rPr lang="ar-SA" sz="700" b="1" dirty="0">
                          <a:solidFill>
                            <a:prstClr val="white"/>
                          </a:solidFill>
                          <a:latin typeface="Calibri (Body)"/>
                          <a:ea typeface="Times New Roman"/>
                          <a:cs typeface="Times New Roman"/>
                        </a:rPr>
                        <a:t>فاكس: 3397 259 212 90 +</a:t>
                      </a:r>
                      <a:endParaRPr lang="en-US" sz="700" dirty="0">
                        <a:solidFill>
                          <a:schemeClr val="bg1">
                            <a:lumMod val="95000"/>
                          </a:schemeClr>
                        </a:solidFill>
                        <a:latin typeface="Calibri (Body)"/>
                        <a:ea typeface="Times New Roman"/>
                        <a:cs typeface="Times New Roman"/>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gn="ctr" rtl="1"/>
                      <a:r>
                        <a:rPr lang="ar-SA" sz="700" b="1" dirty="0">
                          <a:solidFill>
                            <a:prstClr val="white"/>
                          </a:solidFill>
                          <a:latin typeface="Calibri (Body)"/>
                          <a:ea typeface="Times New Roman"/>
                          <a:cs typeface="Times New Roman"/>
                        </a:rPr>
                        <a:t>فيتنام</a:t>
                      </a:r>
                    </a:p>
                    <a:p>
                      <a:pPr lvl="0" algn="ctr" rtl="1"/>
                      <a:r>
                        <a:rPr lang="ar-SA" sz="700" b="1" dirty="0">
                          <a:solidFill>
                            <a:prstClr val="white"/>
                          </a:solidFill>
                          <a:latin typeface="Calibri (Body)"/>
                          <a:ea typeface="Times New Roman"/>
                          <a:cs typeface="Times New Roman"/>
                        </a:rPr>
                        <a:t>برج </a:t>
                      </a:r>
                      <a:r>
                        <a:rPr lang="en-GB" sz="700" b="1" dirty="0">
                          <a:solidFill>
                            <a:prstClr val="white"/>
                          </a:solidFill>
                          <a:latin typeface="Calibri (Body)"/>
                          <a:ea typeface="Times New Roman"/>
                          <a:cs typeface="Times New Roman"/>
                        </a:rPr>
                        <a:t>BIDV ، </a:t>
                      </a:r>
                      <a:r>
                        <a:rPr lang="ar-SA" sz="700" b="1" dirty="0">
                          <a:solidFill>
                            <a:prstClr val="white"/>
                          </a:solidFill>
                          <a:latin typeface="Calibri (Body)"/>
                          <a:ea typeface="Times New Roman"/>
                          <a:cs typeface="Times New Roman"/>
                        </a:rPr>
                        <a:t>الطابق 11</a:t>
                      </a:r>
                    </a:p>
                    <a:p>
                      <a:pPr lvl="0" algn="ctr" rtl="1"/>
                      <a:r>
                        <a:rPr lang="ar-SA" sz="700" b="1" dirty="0">
                          <a:solidFill>
                            <a:prstClr val="white"/>
                          </a:solidFill>
                          <a:latin typeface="Calibri (Body)"/>
                          <a:ea typeface="Times New Roman"/>
                          <a:cs typeface="Times New Roman"/>
                        </a:rPr>
                        <a:t>شارع 194 تران </a:t>
                      </a:r>
                      <a:r>
                        <a:rPr lang="ar-SA" sz="700" b="1" dirty="0" err="1">
                          <a:solidFill>
                            <a:prstClr val="white"/>
                          </a:solidFill>
                          <a:latin typeface="Calibri (Body)"/>
                          <a:ea typeface="Times New Roman"/>
                          <a:cs typeface="Times New Roman"/>
                        </a:rPr>
                        <a:t>كوانغ</a:t>
                      </a:r>
                      <a:r>
                        <a:rPr lang="ar-SA" sz="700" b="1" dirty="0">
                          <a:solidFill>
                            <a:prstClr val="white"/>
                          </a:solidFill>
                          <a:latin typeface="Calibri (Body)"/>
                          <a:ea typeface="Times New Roman"/>
                          <a:cs typeface="Times New Roman"/>
                        </a:rPr>
                        <a:t> </a:t>
                      </a:r>
                      <a:r>
                        <a:rPr lang="ar-SA" sz="700" b="1" dirty="0" err="1">
                          <a:solidFill>
                            <a:prstClr val="white"/>
                          </a:solidFill>
                          <a:latin typeface="Calibri (Body)"/>
                          <a:ea typeface="Times New Roman"/>
                          <a:cs typeface="Times New Roman"/>
                        </a:rPr>
                        <a:t>كاي</a:t>
                      </a:r>
                      <a:r>
                        <a:rPr lang="ar-SA" sz="700" b="1" dirty="0">
                          <a:solidFill>
                            <a:prstClr val="white"/>
                          </a:solidFill>
                          <a:latin typeface="Calibri (Body)"/>
                          <a:ea typeface="Times New Roman"/>
                          <a:cs typeface="Times New Roman"/>
                        </a:rPr>
                        <a:t>،</a:t>
                      </a:r>
                    </a:p>
                    <a:p>
                      <a:pPr lvl="0" algn="ctr" rtl="1"/>
                      <a:r>
                        <a:rPr lang="ar-SA" sz="700" b="1" dirty="0">
                          <a:solidFill>
                            <a:prstClr val="white"/>
                          </a:solidFill>
                          <a:latin typeface="Calibri (Body)"/>
                          <a:ea typeface="Times New Roman"/>
                          <a:cs typeface="Times New Roman"/>
                        </a:rPr>
                        <a:t>منطقة هوان كيم، هانوي</a:t>
                      </a:r>
                    </a:p>
                    <a:p>
                      <a:pPr lvl="0" algn="ctr" rtl="1"/>
                      <a:r>
                        <a:rPr lang="ar-SA" sz="700" b="1" dirty="0">
                          <a:solidFill>
                            <a:prstClr val="white"/>
                          </a:solidFill>
                          <a:latin typeface="Calibri (Body)"/>
                          <a:ea typeface="Times New Roman"/>
                          <a:cs typeface="Times New Roman"/>
                        </a:rPr>
                        <a:t>هاتف: 2966 935 43 84 +</a:t>
                      </a:r>
                    </a:p>
                    <a:p>
                      <a:pPr lvl="0" algn="ctr" rtl="1"/>
                      <a:r>
                        <a:rPr lang="ar-SA" sz="700" b="1" dirty="0">
                          <a:solidFill>
                            <a:prstClr val="white"/>
                          </a:solidFill>
                          <a:latin typeface="Calibri (Body)"/>
                          <a:ea typeface="Times New Roman"/>
                          <a:cs typeface="Times New Roman"/>
                        </a:rPr>
                        <a:t>فاكس: 2969 935 43 84 +</a:t>
                      </a:r>
                      <a:endParaRPr lang="en-US" sz="700" dirty="0">
                        <a:solidFill>
                          <a:schemeClr val="bg1">
                            <a:lumMod val="95000"/>
                          </a:schemeClr>
                        </a:solidFill>
                        <a:latin typeface="Calibri (Body)"/>
                        <a:ea typeface="Times New Roman"/>
                        <a:cs typeface="Times New Roman"/>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70316" y="2868052"/>
            <a:ext cx="4774117" cy="4020228"/>
          </a:xfrm>
          <a:prstGeom prst="rect">
            <a:avLst/>
          </a:prstGeom>
        </p:spPr>
      </p:pic>
    </p:spTree>
    <p:extLst>
      <p:ext uri="{BB962C8B-B14F-4D97-AF65-F5344CB8AC3E}">
        <p14:creationId xmlns:p14="http://schemas.microsoft.com/office/powerpoint/2010/main" val="4051890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D3632"/>
        </a:solidFill>
        <a:effectLst/>
      </p:bgPr>
    </p:bg>
    <p:spTree>
      <p:nvGrpSpPr>
        <p:cNvPr id="1" name=""/>
        <p:cNvGrpSpPr/>
        <p:nvPr/>
      </p:nvGrpSpPr>
      <p:grpSpPr>
        <a:xfrm>
          <a:off x="0" y="0"/>
          <a:ext cx="0" cy="0"/>
          <a:chOff x="0" y="0"/>
          <a:chExt cx="0" cy="0"/>
        </a:xfrm>
      </p:grpSpPr>
      <p:sp>
        <p:nvSpPr>
          <p:cNvPr id="6" name="Rectangle 5"/>
          <p:cNvSpPr/>
          <p:nvPr/>
        </p:nvSpPr>
        <p:spPr>
          <a:xfrm>
            <a:off x="54831" y="-459432"/>
            <a:ext cx="89959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rot="5400000">
            <a:off x="-2979204" y="2807804"/>
            <a:ext cx="6858000" cy="899592"/>
          </a:xfrm>
        </p:spPr>
        <p:txBody>
          <a:bodyPr>
            <a:noAutofit/>
          </a:bodyPr>
          <a:lstStyle/>
          <a:p>
            <a:pPr algn="ctr" rtl="1"/>
            <a:r>
              <a:rPr lang="ar-SA" sz="4400" b="1" dirty="0"/>
              <a:t>من</a:t>
            </a:r>
            <a:r>
              <a:rPr lang="ar-AE" sz="4400" b="1" dirty="0"/>
              <a:t> هي</a:t>
            </a:r>
            <a:r>
              <a:rPr lang="ar-SA" sz="4400" b="1" dirty="0"/>
              <a:t> </a:t>
            </a:r>
            <a:r>
              <a:rPr lang="ar-SA" sz="4400" b="1" dirty="0" err="1"/>
              <a:t>أكوا</a:t>
            </a:r>
            <a:r>
              <a:rPr lang="ar-SA" sz="4400" b="1" dirty="0"/>
              <a:t> </a:t>
            </a:r>
            <a:r>
              <a:rPr lang="ar-SA" sz="4400" b="1" dirty="0" err="1"/>
              <a:t>باور</a:t>
            </a:r>
            <a:r>
              <a:rPr lang="ar-SA" sz="4400" b="1" dirty="0"/>
              <a:t>؟</a:t>
            </a:r>
            <a:endParaRPr lang="en-GB" sz="4400" b="1" dirty="0"/>
          </a:p>
        </p:txBody>
      </p:sp>
      <p:sp>
        <p:nvSpPr>
          <p:cNvPr id="5" name="Rectangle 4"/>
          <p:cNvSpPr/>
          <p:nvPr/>
        </p:nvSpPr>
        <p:spPr>
          <a:xfrm>
            <a:off x="6475917" y="1766531"/>
            <a:ext cx="2423049" cy="5016758"/>
          </a:xfrm>
          <a:prstGeom prst="rect">
            <a:avLst/>
          </a:prstGeom>
        </p:spPr>
        <p:txBody>
          <a:bodyPr wrap="square">
            <a:spAutoFit/>
          </a:bodyPr>
          <a:lstStyle/>
          <a:p>
            <a:pPr algn="ctr" rtl="1"/>
            <a:r>
              <a:rPr lang="ar-SA" sz="1200" b="1" dirty="0">
                <a:solidFill>
                  <a:schemeClr val="bg1"/>
                </a:solidFill>
                <a:latin typeface="Century Gothic" panose="020B0502020202020204" pitchFamily="34" charset="0"/>
                <a:cs typeface="Arial"/>
              </a:rPr>
              <a:t>توفير أسس التنمية الاجتماعية والنمو الاقتصادي</a:t>
            </a:r>
          </a:p>
          <a:p>
            <a:pPr algn="just" rtl="1"/>
            <a:endParaRPr lang="en-US" sz="2000" b="1" dirty="0">
              <a:solidFill>
                <a:schemeClr val="bg1"/>
              </a:solidFill>
              <a:latin typeface="Century Gothic" panose="020B0502020202020204" pitchFamily="34" charset="0"/>
              <a:cs typeface="Arial"/>
            </a:endParaRPr>
          </a:p>
          <a:p>
            <a:pPr algn="just" rtl="1"/>
            <a:r>
              <a:rPr lang="ar-SA" sz="1200" dirty="0">
                <a:solidFill>
                  <a:schemeClr val="bg1"/>
                </a:solidFill>
                <a:latin typeface="Century Gothic" panose="020B0502020202020204" pitchFamily="34" charset="0"/>
                <a:cs typeface="Arial"/>
              </a:rPr>
              <a:t>تركز </a:t>
            </a:r>
            <a:r>
              <a:rPr lang="ar-SA" sz="1200" dirty="0" err="1">
                <a:solidFill>
                  <a:schemeClr val="bg1"/>
                </a:solidFill>
                <a:latin typeface="Century Gothic" panose="020B0502020202020204" pitchFamily="34" charset="0"/>
                <a:cs typeface="Arial"/>
              </a:rPr>
              <a:t>أكوا</a:t>
            </a:r>
            <a:r>
              <a:rPr lang="ar-SA" sz="1200" dirty="0">
                <a:solidFill>
                  <a:schemeClr val="bg1"/>
                </a:solidFill>
                <a:latin typeface="Century Gothic" panose="020B0502020202020204" pitchFamily="34" charset="0"/>
                <a:cs typeface="Arial"/>
              </a:rPr>
              <a:t> </a:t>
            </a:r>
            <a:r>
              <a:rPr lang="ar-SA" sz="1200" dirty="0" err="1">
                <a:solidFill>
                  <a:schemeClr val="bg1"/>
                </a:solidFill>
                <a:latin typeface="Century Gothic" panose="020B0502020202020204" pitchFamily="34" charset="0"/>
                <a:cs typeface="Arial"/>
              </a:rPr>
              <a:t>باور</a:t>
            </a:r>
            <a:r>
              <a:rPr lang="ar-SA" sz="1200" dirty="0">
                <a:solidFill>
                  <a:schemeClr val="bg1"/>
                </a:solidFill>
                <a:latin typeface="Century Gothic" panose="020B0502020202020204" pitchFamily="34" charset="0"/>
                <a:cs typeface="Arial"/>
              </a:rPr>
              <a:t> على توفير الكهرباء والمياه المحلاة بكفاءة وموثوقية وأمان بأقل تكلفة ممكنة، وعلى دعم المجتمعات التي تعمل فيها أيضاً. وبينما تعد المياه والكهرباء الشريان الرئيسي لتحقيق التنمية الاجتماعية والاقتصادية، تثق </a:t>
            </a:r>
            <a:r>
              <a:rPr lang="ar-SA" sz="1200" dirty="0" err="1">
                <a:solidFill>
                  <a:schemeClr val="bg1"/>
                </a:solidFill>
                <a:latin typeface="Century Gothic" panose="020B0502020202020204" pitchFamily="34" charset="0"/>
                <a:cs typeface="Arial"/>
              </a:rPr>
              <a:t>أكوا</a:t>
            </a:r>
            <a:r>
              <a:rPr lang="ar-SA" sz="1200" dirty="0">
                <a:solidFill>
                  <a:schemeClr val="bg1"/>
                </a:solidFill>
                <a:latin typeface="Century Gothic" panose="020B0502020202020204" pitchFamily="34" charset="0"/>
                <a:cs typeface="Arial"/>
              </a:rPr>
              <a:t> </a:t>
            </a:r>
            <a:r>
              <a:rPr lang="ar-SA" sz="1200" dirty="0" err="1">
                <a:solidFill>
                  <a:schemeClr val="bg1"/>
                </a:solidFill>
                <a:latin typeface="Century Gothic" panose="020B0502020202020204" pitchFamily="34" charset="0"/>
                <a:cs typeface="Arial"/>
              </a:rPr>
              <a:t>باور</a:t>
            </a:r>
            <a:r>
              <a:rPr lang="ar-SA" sz="1200" dirty="0">
                <a:solidFill>
                  <a:schemeClr val="bg1"/>
                </a:solidFill>
                <a:latin typeface="Century Gothic" panose="020B0502020202020204" pitchFamily="34" charset="0"/>
                <a:cs typeface="Arial"/>
              </a:rPr>
              <a:t> في قدرتها على إحداث الفرق وإتاحة الكهرباء والمياه في جميع الأوقات. </a:t>
            </a:r>
          </a:p>
          <a:p>
            <a:pPr algn="just" rtl="1"/>
            <a:r>
              <a:rPr lang="ar-SA" sz="1200" dirty="0">
                <a:solidFill>
                  <a:schemeClr val="bg1"/>
                </a:solidFill>
                <a:latin typeface="Century Gothic" panose="020B0502020202020204" pitchFamily="34" charset="0"/>
                <a:cs typeface="Arial"/>
              </a:rPr>
              <a:t>جدير بالذكر أن الحاجة إلى الطاقة والمياه لم تكن أكثر إلحاحاً مما عليه الآن، إذ يتزايد الطلب على الكهرباء بمعدل سنوي قدره 7 في المائة وعلى المياه بنسبة 6 في المائة في البلدان التي نعمل فيها، ويرجع ذلك بشكل رئيسي إلى النمو السكاني وزيادة التحضر والتصنيع، حيث يطمح المواطنون في الأسواق الناشئة إلى تحسين ظروفهم المعيشية لتضاهي تلك الخاصة بالطبقة الوسطى. </a:t>
            </a:r>
          </a:p>
          <a:p>
            <a:pPr algn="just" rtl="1"/>
            <a:r>
              <a:rPr lang="ar-SA" sz="1200" dirty="0">
                <a:solidFill>
                  <a:schemeClr val="bg1"/>
                </a:solidFill>
                <a:latin typeface="Century Gothic" panose="020B0502020202020204" pitchFamily="34" charset="0"/>
                <a:cs typeface="Arial"/>
              </a:rPr>
              <a:t>ومع هذا، لا تعكس الإحصاءات غالباً طبيعة الفجوة بين العرض والطلب، لذلك تم إيقاف تشغيل العديد من المحطات الأقل كفاءة، أو التي فشلت في تلبية المعايير البيئية الأكثر صرامة. تأسست شركة </a:t>
            </a:r>
            <a:r>
              <a:rPr lang="ar-SA" sz="1200" dirty="0" err="1">
                <a:solidFill>
                  <a:schemeClr val="bg1"/>
                </a:solidFill>
                <a:latin typeface="Century Gothic" panose="020B0502020202020204" pitchFamily="34" charset="0"/>
                <a:cs typeface="Arial"/>
              </a:rPr>
              <a:t>أكوا</a:t>
            </a:r>
            <a:r>
              <a:rPr lang="ar-SA" sz="1200" dirty="0">
                <a:solidFill>
                  <a:schemeClr val="bg1"/>
                </a:solidFill>
                <a:latin typeface="Century Gothic" panose="020B0502020202020204" pitchFamily="34" charset="0"/>
                <a:cs typeface="Arial"/>
              </a:rPr>
              <a:t> </a:t>
            </a:r>
            <a:r>
              <a:rPr lang="ar-SA" sz="1200" dirty="0" err="1">
                <a:solidFill>
                  <a:schemeClr val="bg1"/>
                </a:solidFill>
                <a:latin typeface="Century Gothic" panose="020B0502020202020204" pitchFamily="34" charset="0"/>
                <a:cs typeface="Arial"/>
              </a:rPr>
              <a:t>باور</a:t>
            </a:r>
            <a:r>
              <a:rPr lang="ar-SA" sz="1200" dirty="0">
                <a:solidFill>
                  <a:schemeClr val="bg1"/>
                </a:solidFill>
                <a:latin typeface="Century Gothic" panose="020B0502020202020204" pitchFamily="34" charset="0"/>
                <a:cs typeface="Arial"/>
              </a:rPr>
              <a:t> قبل أكثر من عشر سنوات في المملكة العربية السعودية </a:t>
            </a:r>
            <a:endParaRPr lang="en-US" sz="1200" dirty="0">
              <a:solidFill>
                <a:schemeClr val="bg1"/>
              </a:solidFill>
              <a:latin typeface="Century Gothic" panose="020B0502020202020204" pitchFamily="34" charset="0"/>
              <a:cs typeface="Arial"/>
            </a:endParaRPr>
          </a:p>
        </p:txBody>
      </p:sp>
      <p:pic>
        <p:nvPicPr>
          <p:cNvPr id="7" name="Picture 6"/>
          <p:cNvPicPr>
            <a:picLocks noChangeAspect="1"/>
          </p:cNvPicPr>
          <p:nvPr/>
        </p:nvPicPr>
        <p:blipFill>
          <a:blip r:embed="rId2"/>
          <a:stretch>
            <a:fillRect/>
          </a:stretch>
        </p:blipFill>
        <p:spPr>
          <a:xfrm>
            <a:off x="6230445" y="190984"/>
            <a:ext cx="2460218" cy="1385577"/>
          </a:xfrm>
          <a:prstGeom prst="rect">
            <a:avLst/>
          </a:prstGeom>
        </p:spPr>
      </p:pic>
      <p:pic>
        <p:nvPicPr>
          <p:cNvPr id="8" name="Picture 7"/>
          <p:cNvPicPr>
            <a:picLocks noChangeAspect="1"/>
          </p:cNvPicPr>
          <p:nvPr/>
        </p:nvPicPr>
        <p:blipFill>
          <a:blip r:embed="rId3"/>
          <a:stretch>
            <a:fillRect/>
          </a:stretch>
        </p:blipFill>
        <p:spPr>
          <a:xfrm>
            <a:off x="3679543" y="196989"/>
            <a:ext cx="2473059" cy="1392809"/>
          </a:xfrm>
          <a:prstGeom prst="rect">
            <a:avLst/>
          </a:prstGeom>
        </p:spPr>
      </p:pic>
      <p:pic>
        <p:nvPicPr>
          <p:cNvPr id="9" name="Picture 8"/>
          <p:cNvPicPr>
            <a:picLocks noChangeAspect="1"/>
          </p:cNvPicPr>
          <p:nvPr/>
        </p:nvPicPr>
        <p:blipFill>
          <a:blip r:embed="rId4"/>
          <a:stretch>
            <a:fillRect/>
          </a:stretch>
        </p:blipFill>
        <p:spPr>
          <a:xfrm>
            <a:off x="1142710" y="204220"/>
            <a:ext cx="2458990" cy="1385578"/>
          </a:xfrm>
          <a:prstGeom prst="rect">
            <a:avLst/>
          </a:prstGeom>
        </p:spPr>
      </p:pic>
      <p:sp>
        <p:nvSpPr>
          <p:cNvPr id="10" name="Rectangle 9"/>
          <p:cNvSpPr/>
          <p:nvPr/>
        </p:nvSpPr>
        <p:spPr>
          <a:xfrm>
            <a:off x="3736894" y="1766531"/>
            <a:ext cx="2592447" cy="4832092"/>
          </a:xfrm>
          <a:prstGeom prst="rect">
            <a:avLst/>
          </a:prstGeom>
        </p:spPr>
        <p:txBody>
          <a:bodyPr wrap="square">
            <a:spAutoFit/>
          </a:bodyPr>
          <a:lstStyle/>
          <a:p>
            <a:pPr algn="r" rtl="1"/>
            <a:r>
              <a:rPr lang="ar-SA" sz="1100" dirty="0">
                <a:solidFill>
                  <a:schemeClr val="bg1"/>
                </a:solidFill>
                <a:latin typeface="Century Gothic" panose="020B0502020202020204" pitchFamily="34" charset="0"/>
                <a:cs typeface="Arial"/>
              </a:rPr>
              <a:t>بعدما أجازت الحكومة للقطاع الخاص الاستثمار في سوق الطاقة، لننطلق منذ ذلك الحين في رحلة مضيئة بفضل تبني نموذج الشراكة بين القطاعين العام والخاص الذي قمنا بصقله وتطويره عن طريق تقديم الحكومات في الأسواق التي نعمل فيها كشركاء.</a:t>
            </a:r>
          </a:p>
          <a:p>
            <a:pPr algn="r" rtl="1"/>
            <a:endParaRPr lang="ar-SA" sz="1100" dirty="0">
              <a:solidFill>
                <a:schemeClr val="bg1"/>
              </a:solidFill>
              <a:latin typeface="Century Gothic" panose="020B0502020202020204" pitchFamily="34" charset="0"/>
              <a:cs typeface="Arial"/>
            </a:endParaRPr>
          </a:p>
          <a:p>
            <a:pPr algn="r" rtl="1"/>
            <a:r>
              <a:rPr lang="ar-SA" sz="1100" dirty="0">
                <a:solidFill>
                  <a:schemeClr val="bg1"/>
                </a:solidFill>
                <a:latin typeface="Century Gothic" panose="020B0502020202020204" pitchFamily="34" charset="0"/>
                <a:cs typeface="Arial"/>
              </a:rPr>
              <a:t>ومن خلال التركيز على البلدان التي التزمت بالشراكة بين القطاعين العام والخاص، استطعنا بفضل هذا النموذج بناء خبرات حقيقية من أجل تزويد شركائنا الحكوميين بعمليات موثوقة، وذات كفاءة عالية. وترجع أحد الأسباب الرئيسية في مسيرتنا الناجحة إلى سياستنا الرامية إلى الاستثمار المستدام في المحطات التي نقوم ببنائها وتشغليها، بما يضمن تحقيق الأرباح المستدامة طوال العمر النافع للمحطة وقدره 25 عاماً.</a:t>
            </a:r>
          </a:p>
          <a:p>
            <a:pPr algn="r" rtl="1"/>
            <a:endParaRPr lang="ar-SA" sz="1100" dirty="0">
              <a:solidFill>
                <a:schemeClr val="bg1"/>
              </a:solidFill>
              <a:latin typeface="Century Gothic" panose="020B0502020202020204" pitchFamily="34" charset="0"/>
              <a:cs typeface="Arial"/>
            </a:endParaRPr>
          </a:p>
          <a:p>
            <a:pPr algn="r" rtl="1"/>
            <a:r>
              <a:rPr lang="ar-SA" sz="1100" dirty="0">
                <a:solidFill>
                  <a:schemeClr val="bg1"/>
                </a:solidFill>
                <a:latin typeface="Century Gothic" panose="020B0502020202020204" pitchFamily="34" charset="0"/>
                <a:cs typeface="Arial"/>
              </a:rPr>
              <a:t>يعني هذا النموذج أيضاً التزامنا التام بدعم المجتمعات المضيفة التي نعمل فيها، وذلك من خلال تعزيز الكفاءة الفنية لقوة العمل المحلية عن طريق التدريب على المهارات والتطوير المهني، فضلاً عن تعزيز المؤسسات المحلية الصغيرة والمتوسطة في سلسلة التوريد. وفي </a:t>
            </a:r>
            <a:r>
              <a:rPr lang="ar-AE" sz="1100" dirty="0">
                <a:solidFill>
                  <a:schemeClr val="bg1"/>
                </a:solidFill>
                <a:latin typeface="Century Gothic" panose="020B0502020202020204" pitchFamily="34" charset="0"/>
                <a:cs typeface="Arial"/>
              </a:rPr>
              <a:t>ال</a:t>
            </a:r>
            <a:r>
              <a:rPr lang="ar-SA" sz="1100" dirty="0">
                <a:solidFill>
                  <a:schemeClr val="bg1"/>
                </a:solidFill>
                <a:latin typeface="Century Gothic" panose="020B0502020202020204" pitchFamily="34" charset="0"/>
                <a:cs typeface="Arial"/>
              </a:rPr>
              <a:t>عام 201</a:t>
            </a:r>
            <a:r>
              <a:rPr lang="ar-AE" sz="1100" dirty="0">
                <a:solidFill>
                  <a:schemeClr val="bg1"/>
                </a:solidFill>
                <a:latin typeface="Century Gothic" panose="020B0502020202020204" pitchFamily="34" charset="0"/>
                <a:cs typeface="Arial"/>
              </a:rPr>
              <a:t>6</a:t>
            </a:r>
            <a:r>
              <a:rPr lang="ar-SA" sz="1100" dirty="0">
                <a:solidFill>
                  <a:schemeClr val="bg1"/>
                </a:solidFill>
                <a:latin typeface="Century Gothic" panose="020B0502020202020204" pitchFamily="34" charset="0"/>
                <a:cs typeface="Arial"/>
              </a:rPr>
              <a:t>، قمنا بتمويل 4</a:t>
            </a:r>
            <a:r>
              <a:rPr lang="ar-AE" sz="1100" dirty="0">
                <a:solidFill>
                  <a:schemeClr val="bg1"/>
                </a:solidFill>
                <a:latin typeface="Century Gothic" panose="020B0502020202020204" pitchFamily="34" charset="0"/>
                <a:cs typeface="Arial"/>
              </a:rPr>
              <a:t>7</a:t>
            </a:r>
            <a:r>
              <a:rPr lang="ar-SA" sz="1100" dirty="0">
                <a:solidFill>
                  <a:schemeClr val="bg1"/>
                </a:solidFill>
                <a:latin typeface="Century Gothic" panose="020B0502020202020204" pitchFamily="34" charset="0"/>
                <a:cs typeface="Arial"/>
              </a:rPr>
              <a:t> مشروعاً مجتمعياً بقيمة </a:t>
            </a:r>
            <a:r>
              <a:rPr lang="ar-AE" sz="1100" dirty="0">
                <a:solidFill>
                  <a:schemeClr val="bg1"/>
                </a:solidFill>
                <a:latin typeface="Century Gothic" panose="020B0502020202020204" pitchFamily="34" charset="0"/>
                <a:cs typeface="Arial"/>
              </a:rPr>
              <a:t>11</a:t>
            </a:r>
            <a:r>
              <a:rPr lang="ar-SA" sz="1100" dirty="0">
                <a:solidFill>
                  <a:schemeClr val="bg1"/>
                </a:solidFill>
                <a:latin typeface="Century Gothic" panose="020B0502020202020204" pitchFamily="34" charset="0"/>
                <a:cs typeface="Arial"/>
              </a:rPr>
              <a:t> مليون ريال سعودي من أجل مساعدة المجتمعات المحلية في استحداث مصادر دخل إضافية من التحسينات الزراعية والحرف اليدوية. هدفنا هو تقديم قيمة اقتصادية طويلة الأجل، وذلك بطريقتين: استغلال وجودنا القوي في السوق لخفض التكاليف على امتداد سلسلة التوريد، وتغطية التكاليف ضمن إطار زمني يتراوح بين 25-30 عاماً.</a:t>
            </a:r>
          </a:p>
        </p:txBody>
      </p:sp>
      <p:sp>
        <p:nvSpPr>
          <p:cNvPr id="11" name="Rectangle 10"/>
          <p:cNvSpPr/>
          <p:nvPr/>
        </p:nvSpPr>
        <p:spPr>
          <a:xfrm>
            <a:off x="1160523" y="1774726"/>
            <a:ext cx="2469894" cy="4832092"/>
          </a:xfrm>
          <a:prstGeom prst="rect">
            <a:avLst/>
          </a:prstGeom>
        </p:spPr>
        <p:txBody>
          <a:bodyPr wrap="square">
            <a:spAutoFit/>
          </a:bodyPr>
          <a:lstStyle/>
          <a:p>
            <a:pPr algn="just" rtl="1"/>
            <a:r>
              <a:rPr lang="ar-SA" sz="1100" dirty="0">
                <a:solidFill>
                  <a:schemeClr val="bg1"/>
                </a:solidFill>
                <a:latin typeface="Century Gothic" panose="020B0502020202020204" pitchFamily="34" charset="0"/>
                <a:cs typeface="Arial"/>
              </a:rPr>
              <a:t>وتعني هذه النظرة الطويلة الأجل أننا نستثمر في ازدهار واستقرار الدول التي نعمل فيها. ونحن نكمل هذا النهج المزدوج بالتركيز على توظيف أكف</a:t>
            </a:r>
            <a:r>
              <a:rPr lang="ar-AE" sz="1100" dirty="0">
                <a:solidFill>
                  <a:schemeClr val="bg1"/>
                </a:solidFill>
                <a:latin typeface="Century Gothic" panose="020B0502020202020204" pitchFamily="34" charset="0"/>
                <a:cs typeface="Arial"/>
              </a:rPr>
              <a:t>أ</a:t>
            </a:r>
            <a:r>
              <a:rPr lang="ar-SA" sz="1100" dirty="0">
                <a:solidFill>
                  <a:schemeClr val="bg1"/>
                </a:solidFill>
                <a:latin typeface="Century Gothic" panose="020B0502020202020204" pitchFamily="34" charset="0"/>
                <a:cs typeface="Arial"/>
              </a:rPr>
              <a:t> المهارات العالمية لضمان الحفاظ على صدارتنا  التكنولوجية – ما مكن</a:t>
            </a:r>
            <a:r>
              <a:rPr lang="ar-AE" sz="1100" dirty="0" err="1">
                <a:solidFill>
                  <a:schemeClr val="bg1"/>
                </a:solidFill>
                <a:latin typeface="Century Gothic" panose="020B0502020202020204" pitchFamily="34" charset="0"/>
                <a:cs typeface="Arial"/>
              </a:rPr>
              <a:t>نا</a:t>
            </a:r>
            <a:r>
              <a:rPr lang="ar-SA" sz="1100" dirty="0">
                <a:solidFill>
                  <a:schemeClr val="bg1"/>
                </a:solidFill>
                <a:latin typeface="Century Gothic" panose="020B0502020202020204" pitchFamily="34" charset="0"/>
                <a:cs typeface="Arial"/>
              </a:rPr>
              <a:t> من تحقيق الكثير من الإنجازات القياسية؛ مثل مناقصتنا حول المرحلتين الثانية والرابعة من مجمع الشيخ محمد بن راشد آل مكتوم للطاقة الشمسية في دبي، بتعريفة تشغيلية بلغت 5,86 و 7</a:t>
            </a:r>
            <a:r>
              <a:rPr lang="ar-AE" sz="1100" dirty="0">
                <a:solidFill>
                  <a:schemeClr val="bg1"/>
                </a:solidFill>
                <a:latin typeface="Century Gothic" panose="020B0502020202020204" pitchFamily="34" charset="0"/>
                <a:cs typeface="Arial"/>
              </a:rPr>
              <a:t>,</a:t>
            </a:r>
            <a:r>
              <a:rPr lang="ar-SA" sz="1100" dirty="0">
                <a:solidFill>
                  <a:schemeClr val="bg1"/>
                </a:solidFill>
                <a:latin typeface="Century Gothic" panose="020B0502020202020204" pitchFamily="34" charset="0"/>
                <a:cs typeface="Arial"/>
              </a:rPr>
              <a:t>3 سنتات لكل كيلوواط ساعة، وهو أقل مستوى للتكلفة في العالم في ذلك الوقت. تتبنى شركة </a:t>
            </a:r>
            <a:r>
              <a:rPr lang="ar-SA" sz="1100" dirty="0" err="1">
                <a:solidFill>
                  <a:schemeClr val="bg1"/>
                </a:solidFill>
                <a:latin typeface="Century Gothic" panose="020B0502020202020204" pitchFamily="34" charset="0"/>
                <a:cs typeface="Arial"/>
              </a:rPr>
              <a:t>أكوا</a:t>
            </a:r>
            <a:r>
              <a:rPr lang="ar-SA" sz="1100" dirty="0">
                <a:solidFill>
                  <a:schemeClr val="bg1"/>
                </a:solidFill>
                <a:latin typeface="Century Gothic" panose="020B0502020202020204" pitchFamily="34" charset="0"/>
                <a:cs typeface="Arial"/>
              </a:rPr>
              <a:t> </a:t>
            </a:r>
            <a:r>
              <a:rPr lang="ar-SA" sz="1100" dirty="0" err="1">
                <a:solidFill>
                  <a:schemeClr val="bg1"/>
                </a:solidFill>
                <a:latin typeface="Century Gothic" panose="020B0502020202020204" pitchFamily="34" charset="0"/>
                <a:cs typeface="Arial"/>
              </a:rPr>
              <a:t>باور</a:t>
            </a:r>
            <a:r>
              <a:rPr lang="ar-SA" sz="1100" dirty="0">
                <a:solidFill>
                  <a:schemeClr val="bg1"/>
                </a:solidFill>
                <a:latin typeface="Century Gothic" panose="020B0502020202020204" pitchFamily="34" charset="0"/>
                <a:cs typeface="Arial"/>
              </a:rPr>
              <a:t> منهجاً لا يعتمد على الوقود ويستخدم التقنيات بشكل رشيد ومتوازن لتلبية احتياجات الأمم والمجتمعات التي نعمل فيها ونخدمها. وتشمل محفظتنا أصول</a:t>
            </a:r>
            <a:r>
              <a:rPr lang="ar-AE" sz="1100" dirty="0">
                <a:solidFill>
                  <a:schemeClr val="bg1"/>
                </a:solidFill>
                <a:latin typeface="Century Gothic" panose="020B0502020202020204" pitchFamily="34" charset="0"/>
                <a:cs typeface="Arial"/>
              </a:rPr>
              <a:t>اً</a:t>
            </a:r>
            <a:r>
              <a:rPr lang="ar-SA" sz="1100" dirty="0">
                <a:solidFill>
                  <a:schemeClr val="bg1"/>
                </a:solidFill>
                <a:latin typeface="Century Gothic" panose="020B0502020202020204" pitchFamily="34" charset="0"/>
                <a:cs typeface="Arial"/>
              </a:rPr>
              <a:t> تعتمد على مجموعة كبيرة من تقنيات توليد الكهرباء وتحلية المياه، بما في ذلك الغاز الطبيعي، والوقود، والفحم النظيف، وطاقة الرياح، والألواح الكهروضوئية، والطاقة الشمسية المركزة، والطاقة من النفايات، والتناضح العكسي وغير ذلك الكثير. وتمثل الطاقة المتجددة 16 في المائة من محفظتنا حسب تكلفة المشروع ونصف مشاريعنا التي في مرحلة التمويل حالياً.</a:t>
            </a:r>
          </a:p>
          <a:p>
            <a:pPr algn="just" rtl="1"/>
            <a:endParaRPr lang="en-US" sz="1100" dirty="0">
              <a:solidFill>
                <a:schemeClr val="bg1"/>
              </a:solidFill>
              <a:latin typeface="Century Gothic" panose="020B0502020202020204" pitchFamily="34" charset="0"/>
              <a:cs typeface="Arial"/>
            </a:endParaRPr>
          </a:p>
          <a:p>
            <a:pPr algn="just" rtl="1"/>
            <a:r>
              <a:rPr lang="ar-SA" sz="1100" dirty="0">
                <a:solidFill>
                  <a:schemeClr val="bg1"/>
                </a:solidFill>
                <a:latin typeface="Century Gothic" panose="020B0502020202020204" pitchFamily="34" charset="0"/>
                <a:cs typeface="Arial"/>
              </a:rPr>
              <a:t>من خلال التركيز على التميز والاستدامة والابتكار التكنولوجي، نقدم حلولاً لتوفير الكهرباء والمياه على المدى الطويل للدول والمجتمعات في أسواقنا المختارة.</a:t>
            </a:r>
            <a:endParaRPr lang="en-US" sz="1100" dirty="0">
              <a:solidFill>
                <a:schemeClr val="bg1"/>
              </a:solidFill>
              <a:latin typeface="Century Gothic" panose="020B0502020202020204" pitchFamily="34" charset="0"/>
              <a:cs typeface="Arial"/>
            </a:endParaRPr>
          </a:p>
        </p:txBody>
      </p:sp>
    </p:spTree>
    <p:extLst>
      <p:ext uri="{BB962C8B-B14F-4D97-AF65-F5344CB8AC3E}">
        <p14:creationId xmlns:p14="http://schemas.microsoft.com/office/powerpoint/2010/main" val="302463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560" y="0"/>
            <a:ext cx="6333752" cy="6858000"/>
          </a:xfrm>
          <a:prstGeom prst="rect">
            <a:avLst/>
          </a:prstGeom>
        </p:spPr>
      </p:pic>
      <p:sp>
        <p:nvSpPr>
          <p:cNvPr id="14" name="Rectangle 13"/>
          <p:cNvSpPr/>
          <p:nvPr/>
        </p:nvSpPr>
        <p:spPr>
          <a:xfrm>
            <a:off x="5394148" y="0"/>
            <a:ext cx="3749852" cy="6858000"/>
          </a:xfrm>
          <a:prstGeom prst="rect">
            <a:avLst/>
          </a:prstGeom>
          <a:solidFill>
            <a:srgbClr val="BD3632"/>
          </a:solidFill>
          <a:ln>
            <a:solidFill>
              <a:srgbClr val="BD3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94148" y="179249"/>
            <a:ext cx="3707904" cy="6678751"/>
          </a:xfrm>
          <a:prstGeom prst="rect">
            <a:avLst/>
          </a:prstGeom>
        </p:spPr>
        <p:txBody>
          <a:bodyPr wrap="square">
            <a:spAutoFit/>
          </a:bodyPr>
          <a:lstStyle/>
          <a:p>
            <a:pPr algn="just" rtl="1"/>
            <a:r>
              <a:rPr lang="ar-SA" sz="1200" b="1" dirty="0">
                <a:solidFill>
                  <a:schemeClr val="bg1"/>
                </a:solidFill>
                <a:latin typeface="Century Gothic" panose="020B0502020202020204" pitchFamily="34" charset="0"/>
                <a:cs typeface="Arial"/>
              </a:rPr>
              <a:t>المياه والكهرباء شريان التنمية        </a:t>
            </a:r>
            <a:endParaRPr lang="en-US" sz="1200" b="1" dirty="0">
              <a:solidFill>
                <a:schemeClr val="bg1"/>
              </a:solidFill>
              <a:latin typeface="Century Gothic" panose="020B0502020202020204" pitchFamily="34" charset="0"/>
              <a:cs typeface="Arial"/>
            </a:endParaRPr>
          </a:p>
          <a:p>
            <a:pPr algn="just" rtl="1"/>
            <a:endParaRPr lang="en-US" sz="2000" b="1" dirty="0">
              <a:solidFill>
                <a:schemeClr val="bg1"/>
              </a:solidFill>
              <a:latin typeface="Century Gothic" panose="020B0502020202020204" pitchFamily="34" charset="0"/>
              <a:cs typeface="Arial"/>
            </a:endParaRPr>
          </a:p>
          <a:p>
            <a:pPr algn="just" rtl="1"/>
            <a:r>
              <a:rPr lang="ar-SA" sz="1200" dirty="0">
                <a:solidFill>
                  <a:schemeClr val="bg1"/>
                </a:solidFill>
                <a:latin typeface="Century Gothic" panose="020B0502020202020204" pitchFamily="34" charset="0"/>
                <a:cs typeface="Arial"/>
              </a:rPr>
              <a:t>رغم أن المياه والكهرباء شريان التنمية، إلا أننا نواجه نقصاً محتملاً في كليهما نظراً للزيادة السكانية المتزايدة والحرص المتنامي على تحسين الظروف المعيشية للناس. لذلك، ليس من المستغرب أن تشير تقديرات الأمم المتحدة إلى نمو الطلب العالمي على الكهرباء بنسبة 60 في المائة بحلول عام 2040، في ظل نمو الطلب على المياه في الأسواق التي نعمل بنسبة لا تقل عن 6 في المائة سنوياً. </a:t>
            </a:r>
          </a:p>
          <a:p>
            <a:pPr algn="just" rtl="1"/>
            <a:endParaRPr lang="ar-SA" sz="1200" dirty="0">
              <a:solidFill>
                <a:schemeClr val="bg1"/>
              </a:solidFill>
              <a:latin typeface="Century Gothic" panose="020B0502020202020204" pitchFamily="34" charset="0"/>
              <a:cs typeface="Arial"/>
            </a:endParaRPr>
          </a:p>
          <a:p>
            <a:pPr algn="just" rtl="1"/>
            <a:r>
              <a:rPr lang="ar-SA" sz="1200" dirty="0">
                <a:solidFill>
                  <a:schemeClr val="bg1"/>
                </a:solidFill>
                <a:latin typeface="Century Gothic" panose="020B0502020202020204" pitchFamily="34" charset="0"/>
                <a:cs typeface="Arial"/>
              </a:rPr>
              <a:t>يعتمد الاقتصاد الحديث اعتماداً كلياً على الكهرباء لتوفير جميع مقومات التنمية، بدايةً من الإنارة وحتى تكنولوجيات الحاسب الآلي؛ في حين تمثل المياه النظيفة حاجةً أساسيةً لا غنى عنها. ومع ذلك، لا يدرك الكثير منا الارتباط الوثيق بينهما. ولقد أظهرت دراسة أجراها باحثون من جامعة </a:t>
            </a:r>
            <a:r>
              <a:rPr lang="ar-SA" sz="1200" dirty="0" err="1">
                <a:solidFill>
                  <a:schemeClr val="bg1"/>
                </a:solidFill>
                <a:latin typeface="Century Gothic" panose="020B0502020202020204" pitchFamily="34" charset="0"/>
                <a:cs typeface="Arial"/>
              </a:rPr>
              <a:t>آرهوس</a:t>
            </a:r>
            <a:r>
              <a:rPr lang="ar-SA" sz="1200" dirty="0">
                <a:solidFill>
                  <a:schemeClr val="bg1"/>
                </a:solidFill>
                <a:latin typeface="Century Gothic" panose="020B0502020202020204" pitchFamily="34" charset="0"/>
                <a:cs typeface="Arial"/>
              </a:rPr>
              <a:t> وكلية الحقوق في فيرمونت أنه في حالة استمرار أنماط الاستخدام الحالية، فلن توجد كميات كافية من مياه الشرب في العالم بحلول عام 2040.</a:t>
            </a:r>
          </a:p>
          <a:p>
            <a:pPr algn="just" rtl="1"/>
            <a:endParaRPr lang="ar-SA" sz="1200" dirty="0">
              <a:solidFill>
                <a:schemeClr val="bg1"/>
              </a:solidFill>
              <a:latin typeface="Century Gothic" panose="020B0502020202020204" pitchFamily="34" charset="0"/>
              <a:cs typeface="Arial"/>
            </a:endParaRPr>
          </a:p>
          <a:p>
            <a:pPr algn="just" rtl="1"/>
            <a:r>
              <a:rPr lang="ar-SA" sz="1200" dirty="0">
                <a:solidFill>
                  <a:schemeClr val="bg1"/>
                </a:solidFill>
                <a:latin typeface="Century Gothic" panose="020B0502020202020204" pitchFamily="34" charset="0"/>
                <a:cs typeface="Arial"/>
              </a:rPr>
              <a:t>وتزداد المشكلة تعقيداً عند إضافة الاستخدامين الرئيسيين الآخرين للمياه وهما الزراعة والصناعات الاستخراجية. ويعني ذلك إمكانية فقدان 45 في المائة من إجمالي الناتج المحلي العالمي، الذي يقدر بقيمة 63 تريليون دولار أمريكي، بسبب نقص المياه بحلول عام 2050؛ وتعادل هذه النسبة 1.5 ضعف حجم الاقتصاد العالمي الحالي. وبذلك، يستحيل تحقيق أي تنمية شاملة دون طرح حلول فعالة لأزمة نقص الكهرباء والمياه.</a:t>
            </a:r>
          </a:p>
          <a:p>
            <a:pPr algn="just" rtl="1"/>
            <a:endParaRPr lang="ar-SA" sz="1200" dirty="0">
              <a:solidFill>
                <a:schemeClr val="bg1"/>
              </a:solidFill>
              <a:latin typeface="Century Gothic" panose="020B0502020202020204" pitchFamily="34" charset="0"/>
              <a:cs typeface="Arial"/>
            </a:endParaRPr>
          </a:p>
          <a:p>
            <a:pPr algn="just" rtl="1"/>
            <a:r>
              <a:rPr lang="ar-SA" sz="1200" dirty="0">
                <a:solidFill>
                  <a:schemeClr val="bg1"/>
                </a:solidFill>
                <a:latin typeface="Century Gothic" panose="020B0502020202020204" pitchFamily="34" charset="0"/>
                <a:cs typeface="Arial"/>
              </a:rPr>
              <a:t>تتميز </a:t>
            </a:r>
            <a:r>
              <a:rPr lang="ar-SA" sz="1200" dirty="0" err="1">
                <a:solidFill>
                  <a:schemeClr val="bg1"/>
                </a:solidFill>
                <a:latin typeface="Century Gothic" panose="020B0502020202020204" pitchFamily="34" charset="0"/>
                <a:cs typeface="Arial"/>
              </a:rPr>
              <a:t>أكوا</a:t>
            </a:r>
            <a:r>
              <a:rPr lang="ar-SA" sz="1200" dirty="0">
                <a:solidFill>
                  <a:schemeClr val="bg1"/>
                </a:solidFill>
                <a:latin typeface="Century Gothic" panose="020B0502020202020204" pitchFamily="34" charset="0"/>
                <a:cs typeface="Arial"/>
              </a:rPr>
              <a:t> </a:t>
            </a:r>
            <a:r>
              <a:rPr lang="ar-SA" sz="1200" dirty="0" err="1">
                <a:solidFill>
                  <a:schemeClr val="bg1"/>
                </a:solidFill>
                <a:latin typeface="Century Gothic" panose="020B0502020202020204" pitchFamily="34" charset="0"/>
                <a:cs typeface="Arial"/>
              </a:rPr>
              <a:t>باور</a:t>
            </a:r>
            <a:r>
              <a:rPr lang="ar-SA" sz="1200" dirty="0">
                <a:solidFill>
                  <a:schemeClr val="bg1"/>
                </a:solidFill>
                <a:latin typeface="Century Gothic" panose="020B0502020202020204" pitchFamily="34" charset="0"/>
                <a:cs typeface="Arial"/>
              </a:rPr>
              <a:t> عن غيرها بأنها توفر حلولاً لنقص الكهرباء والمياه، إدراكاً منها بخطورة ذلك الأمر. </a:t>
            </a:r>
            <a:r>
              <a:rPr lang="ar-SA" sz="1200" dirty="0" err="1">
                <a:solidFill>
                  <a:schemeClr val="bg1"/>
                </a:solidFill>
                <a:latin typeface="Century Gothic" panose="020B0502020202020204" pitchFamily="34" charset="0"/>
                <a:cs typeface="Arial"/>
              </a:rPr>
              <a:t>وأكوا</a:t>
            </a:r>
            <a:r>
              <a:rPr lang="ar-SA" sz="1200" dirty="0">
                <a:solidFill>
                  <a:schemeClr val="bg1"/>
                </a:solidFill>
                <a:latin typeface="Century Gothic" panose="020B0502020202020204" pitchFamily="34" charset="0"/>
                <a:cs typeface="Arial"/>
              </a:rPr>
              <a:t> </a:t>
            </a:r>
            <a:r>
              <a:rPr lang="ar-SA" sz="1200" dirty="0" err="1">
                <a:solidFill>
                  <a:schemeClr val="bg1"/>
                </a:solidFill>
                <a:latin typeface="Century Gothic" panose="020B0502020202020204" pitchFamily="34" charset="0"/>
                <a:cs typeface="Arial"/>
              </a:rPr>
              <a:t>باور</a:t>
            </a:r>
            <a:r>
              <a:rPr lang="ar-SA" sz="1200" dirty="0">
                <a:solidFill>
                  <a:schemeClr val="bg1"/>
                </a:solidFill>
                <a:latin typeface="Century Gothic" panose="020B0502020202020204" pitchFamily="34" charset="0"/>
                <a:cs typeface="Arial"/>
              </a:rPr>
              <a:t> هي شركة سعودية، وتوجد 50٪ من مشاريعها في المملكة. ونحن ملتزمون، مع شركائنا، بحل مشكلات نقص الكهرباء والمياه، وغالباً ما نعمل حتى في أصعب الظروف في العالم.</a:t>
            </a:r>
          </a:p>
          <a:p>
            <a:pPr algn="just" rtl="1"/>
            <a:r>
              <a:rPr lang="ar-SA" sz="1200" dirty="0">
                <a:solidFill>
                  <a:schemeClr val="bg1"/>
                </a:solidFill>
                <a:latin typeface="Century Gothic" panose="020B0502020202020204" pitchFamily="34" charset="0"/>
                <a:cs typeface="Arial"/>
              </a:rPr>
              <a:t>نحرص على استخدام أحدث التقنيات المتاحة في العالم من أجل تمكين الحكومات من تحقيق التنمية ومساعدتها على تلبية الاحتياجات المتزايدة للناس. وفي سبيل ذلك، نطبق نموذج عمل يركز على تحقيق الأرباح على المدى الطويل، وليس على المدى القصير فقط. وبينما تتطلب التحديات طويلة الأمد حلولاً طويلة الأجل، نمضي</a:t>
            </a:r>
            <a:r>
              <a:rPr lang="ar-AE" sz="1200" dirty="0">
                <a:solidFill>
                  <a:schemeClr val="bg1"/>
                </a:solidFill>
                <a:latin typeface="Century Gothic" panose="020B0502020202020204" pitchFamily="34" charset="0"/>
                <a:cs typeface="Arial"/>
              </a:rPr>
              <a:t> برحلتنا في </a:t>
            </a:r>
            <a:r>
              <a:rPr lang="ar-AE" sz="1200" dirty="0" err="1">
                <a:solidFill>
                  <a:schemeClr val="bg1"/>
                </a:solidFill>
                <a:latin typeface="Century Gothic" panose="020B0502020202020204" pitchFamily="34" charset="0"/>
                <a:cs typeface="Arial"/>
              </a:rPr>
              <a:t>أكوا</a:t>
            </a:r>
            <a:r>
              <a:rPr lang="ar-AE" sz="1200" dirty="0">
                <a:solidFill>
                  <a:schemeClr val="bg1"/>
                </a:solidFill>
                <a:latin typeface="Century Gothic" panose="020B0502020202020204" pitchFamily="34" charset="0"/>
                <a:cs typeface="Arial"/>
              </a:rPr>
              <a:t> </a:t>
            </a:r>
            <a:r>
              <a:rPr lang="ar-AE" sz="1200" dirty="0" err="1">
                <a:solidFill>
                  <a:schemeClr val="bg1"/>
                </a:solidFill>
                <a:latin typeface="Century Gothic" panose="020B0502020202020204" pitchFamily="34" charset="0"/>
                <a:cs typeface="Arial"/>
              </a:rPr>
              <a:t>باور</a:t>
            </a:r>
            <a:r>
              <a:rPr lang="ar-AE" sz="1200" dirty="0">
                <a:solidFill>
                  <a:schemeClr val="bg1"/>
                </a:solidFill>
                <a:latin typeface="Century Gothic" panose="020B0502020202020204" pitchFamily="34" charset="0"/>
                <a:cs typeface="Arial"/>
              </a:rPr>
              <a:t> مدعّمين بالعزيمة لمواجهة هذا التحدي بكل قوة.</a:t>
            </a:r>
            <a:endParaRPr lang="ar-SA" sz="1200" dirty="0">
              <a:solidFill>
                <a:schemeClr val="bg1"/>
              </a:solidFill>
              <a:latin typeface="Century Gothic" panose="020B0502020202020204" pitchFamily="34" charset="0"/>
              <a:cs typeface="Arial"/>
            </a:endParaRPr>
          </a:p>
        </p:txBody>
      </p:sp>
    </p:spTree>
    <p:extLst>
      <p:ext uri="{BB962C8B-B14F-4D97-AF65-F5344CB8AC3E}">
        <p14:creationId xmlns:p14="http://schemas.microsoft.com/office/powerpoint/2010/main" val="577401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44001" cy="6858000"/>
          </a:xfrm>
          <a:prstGeom prst="rect">
            <a:avLst/>
          </a:prstGeom>
        </p:spPr>
      </p:pic>
      <p:sp>
        <p:nvSpPr>
          <p:cNvPr id="6" name="Rectangle 5"/>
          <p:cNvSpPr/>
          <p:nvPr/>
        </p:nvSpPr>
        <p:spPr>
          <a:xfrm>
            <a:off x="0" y="476672"/>
            <a:ext cx="3315816" cy="5601533"/>
          </a:xfrm>
          <a:prstGeom prst="rect">
            <a:avLst/>
          </a:prstGeom>
          <a:solidFill>
            <a:srgbClr val="005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476672"/>
            <a:ext cx="3315816" cy="5139869"/>
          </a:xfrm>
          <a:prstGeom prst="rect">
            <a:avLst/>
          </a:prstGeom>
        </p:spPr>
        <p:txBody>
          <a:bodyPr wrap="square">
            <a:spAutoFit/>
          </a:bodyPr>
          <a:lstStyle/>
          <a:p>
            <a:pPr algn="ctr" rtl="1"/>
            <a:r>
              <a:rPr lang="ar-SA" sz="2000" b="1" dirty="0">
                <a:solidFill>
                  <a:schemeClr val="bg1"/>
                </a:solidFill>
                <a:latin typeface="Century Gothic" panose="020B0502020202020204" pitchFamily="34" charset="0"/>
                <a:cs typeface="Arial"/>
              </a:rPr>
              <a:t>الاستخدام الرشيد للتقنيات</a:t>
            </a:r>
            <a:endParaRPr lang="en-US" sz="2000" b="1" dirty="0">
              <a:solidFill>
                <a:schemeClr val="bg1"/>
              </a:solidFill>
              <a:latin typeface="Century Gothic" panose="020B0502020202020204" pitchFamily="34" charset="0"/>
              <a:cs typeface="Arial"/>
            </a:endParaRPr>
          </a:p>
          <a:p>
            <a:pPr algn="just" rtl="1"/>
            <a:endParaRPr lang="en-US" sz="2000" b="1" dirty="0">
              <a:solidFill>
                <a:schemeClr val="bg1"/>
              </a:solidFill>
              <a:latin typeface="Century Gothic" panose="020B0502020202020204" pitchFamily="34" charset="0"/>
              <a:cs typeface="Arial"/>
            </a:endParaRPr>
          </a:p>
          <a:p>
            <a:pPr algn="just" rtl="1"/>
            <a:r>
              <a:rPr lang="ar-SA" sz="1200" dirty="0">
                <a:solidFill>
                  <a:schemeClr val="bg1"/>
                </a:solidFill>
                <a:latin typeface="Century Gothic" panose="020B0502020202020204" pitchFamily="34" charset="0"/>
                <a:cs typeface="Arial"/>
              </a:rPr>
              <a:t>يتطلب التصدي لتحديات نقص المياه اليوم وغداً نهجاً متكاملاً. لذلك، نستخدم مختلف التقنيات بشكل متوازن ومتكامل دون إفراط أو تفريط، ونختار أنسب التقنيات التي تلبي احتياجات شركائنا في البلدان والمجتمعات التي نعمل فيها، وذلك دون مساس بالتزامنا بحماية البيئة والاستدامة الاجتماعية وتوفير القيمة على المدى الطويل.</a:t>
            </a:r>
          </a:p>
          <a:p>
            <a:pPr algn="just" rtl="1"/>
            <a:endParaRPr lang="ar-SA" sz="1200" dirty="0">
              <a:solidFill>
                <a:schemeClr val="bg1"/>
              </a:solidFill>
              <a:latin typeface="Century Gothic" panose="020B0502020202020204" pitchFamily="34" charset="0"/>
              <a:cs typeface="Arial"/>
            </a:endParaRPr>
          </a:p>
          <a:p>
            <a:pPr algn="just" rtl="1"/>
            <a:r>
              <a:rPr lang="ar-SA" sz="1200" dirty="0">
                <a:solidFill>
                  <a:schemeClr val="bg1"/>
                </a:solidFill>
                <a:latin typeface="Century Gothic" panose="020B0502020202020204" pitchFamily="34" charset="0"/>
                <a:cs typeface="Arial"/>
              </a:rPr>
              <a:t>نستطيع الدمج بين أحدث التقنيات المتنوعة في أعمالنا، وذلك بفضل نموذج أعمالنا الذي يمكنا من التطوير والاستثمار والعمل. وتمكننا التقنيات المتطورة والإدارة الصارمة لسلسلة التوريد من خفض التكاليف ووضع معايير عالمية لتقديم أرخص طاقة في العالم.</a:t>
            </a:r>
          </a:p>
          <a:p>
            <a:pPr algn="just" rtl="1"/>
            <a:endParaRPr lang="ar-SA" sz="1200" dirty="0">
              <a:solidFill>
                <a:schemeClr val="bg1"/>
              </a:solidFill>
              <a:latin typeface="Century Gothic" panose="020B0502020202020204" pitchFamily="34" charset="0"/>
              <a:cs typeface="Arial"/>
            </a:endParaRPr>
          </a:p>
          <a:p>
            <a:pPr algn="just" rtl="1"/>
            <a:r>
              <a:rPr lang="ar-SA" sz="1200" dirty="0">
                <a:solidFill>
                  <a:schemeClr val="bg1"/>
                </a:solidFill>
                <a:latin typeface="Century Gothic" panose="020B0502020202020204" pitchFamily="34" charset="0"/>
                <a:cs typeface="Arial"/>
              </a:rPr>
              <a:t>تمتلك </a:t>
            </a:r>
            <a:r>
              <a:rPr lang="ar-SA" sz="1200" dirty="0" err="1">
                <a:solidFill>
                  <a:schemeClr val="bg1"/>
                </a:solidFill>
                <a:latin typeface="Century Gothic" panose="020B0502020202020204" pitchFamily="34" charset="0"/>
                <a:cs typeface="Arial"/>
              </a:rPr>
              <a:t>أكوا</a:t>
            </a:r>
            <a:r>
              <a:rPr lang="ar-SA" sz="1200" dirty="0">
                <a:solidFill>
                  <a:schemeClr val="bg1"/>
                </a:solidFill>
                <a:latin typeface="Century Gothic" panose="020B0502020202020204" pitchFamily="34" charset="0"/>
                <a:cs typeface="Arial"/>
              </a:rPr>
              <a:t> </a:t>
            </a:r>
            <a:r>
              <a:rPr lang="ar-SA" sz="1200" dirty="0" err="1">
                <a:solidFill>
                  <a:schemeClr val="bg1"/>
                </a:solidFill>
                <a:latin typeface="Century Gothic" panose="020B0502020202020204" pitchFamily="34" charset="0"/>
                <a:cs typeface="Arial"/>
              </a:rPr>
              <a:t>باور</a:t>
            </a:r>
            <a:r>
              <a:rPr lang="ar-SA" sz="1200" dirty="0">
                <a:solidFill>
                  <a:schemeClr val="bg1"/>
                </a:solidFill>
                <a:latin typeface="Century Gothic" panose="020B0502020202020204" pitchFamily="34" charset="0"/>
                <a:cs typeface="Arial"/>
              </a:rPr>
              <a:t> القدرة على توليد </a:t>
            </a:r>
            <a:r>
              <a:rPr lang="ar-AE" sz="1200" dirty="0">
                <a:solidFill>
                  <a:schemeClr val="bg1"/>
                </a:solidFill>
                <a:latin typeface="Century Gothic" panose="020B0502020202020204" pitchFamily="34" charset="0"/>
                <a:cs typeface="Arial"/>
              </a:rPr>
              <a:t>أكثر من </a:t>
            </a:r>
            <a:r>
              <a:rPr lang="ar-SA" sz="1200" dirty="0">
                <a:solidFill>
                  <a:schemeClr val="bg1"/>
                </a:solidFill>
                <a:latin typeface="Century Gothic" panose="020B0502020202020204" pitchFamily="34" charset="0"/>
                <a:cs typeface="Arial"/>
              </a:rPr>
              <a:t>22 جيجا واط من الطاقة وإنتاج 2.7 مليون متر مكعب من المياه المحلاة يومياً. ولدينا التزام دائم وراسخ بالطاقة النظيفة، ونستثمر في مصادر الطاقة المتجددة لأنها تقدم الحلول المستدامة، وهي تمثل حوالي 14 في المائة من محفظة </a:t>
            </a:r>
            <a:r>
              <a:rPr lang="ar-SA" sz="1200" dirty="0" err="1">
                <a:solidFill>
                  <a:schemeClr val="bg1"/>
                </a:solidFill>
                <a:latin typeface="Century Gothic" panose="020B0502020202020204" pitchFamily="34" charset="0"/>
                <a:cs typeface="Arial"/>
              </a:rPr>
              <a:t>أكوا</a:t>
            </a:r>
            <a:r>
              <a:rPr lang="ar-SA" sz="1200" dirty="0">
                <a:solidFill>
                  <a:schemeClr val="bg1"/>
                </a:solidFill>
                <a:latin typeface="Century Gothic" panose="020B0502020202020204" pitchFamily="34" charset="0"/>
                <a:cs typeface="Arial"/>
              </a:rPr>
              <a:t> </a:t>
            </a:r>
            <a:r>
              <a:rPr lang="ar-SA" sz="1200" dirty="0" err="1">
                <a:solidFill>
                  <a:schemeClr val="bg1"/>
                </a:solidFill>
                <a:latin typeface="Century Gothic" panose="020B0502020202020204" pitchFamily="34" charset="0"/>
                <a:cs typeface="Arial"/>
              </a:rPr>
              <a:t>باور</a:t>
            </a:r>
            <a:r>
              <a:rPr lang="ar-SA" sz="1200" dirty="0">
                <a:solidFill>
                  <a:schemeClr val="bg1"/>
                </a:solidFill>
                <a:latin typeface="Century Gothic" panose="020B0502020202020204" pitchFamily="34" charset="0"/>
                <a:cs typeface="Arial"/>
              </a:rPr>
              <a:t> للطاقة بحسب تكلفة المشاريع.</a:t>
            </a:r>
          </a:p>
          <a:p>
            <a:pPr algn="just" rtl="1"/>
            <a:endParaRPr lang="ar-SA" sz="1200" dirty="0">
              <a:solidFill>
                <a:schemeClr val="bg1"/>
              </a:solidFill>
              <a:latin typeface="Century Gothic" panose="020B0502020202020204" pitchFamily="34" charset="0"/>
              <a:cs typeface="Arial"/>
            </a:endParaRPr>
          </a:p>
          <a:p>
            <a:pPr algn="just" rtl="1"/>
            <a:r>
              <a:rPr lang="ar-SA" sz="1200" dirty="0">
                <a:solidFill>
                  <a:schemeClr val="bg1"/>
                </a:solidFill>
                <a:latin typeface="Century Gothic" panose="020B0502020202020204" pitchFamily="34" charset="0"/>
                <a:cs typeface="Arial"/>
              </a:rPr>
              <a:t>وفي الصفحات القادمة، سوف نتناول مجموعة من تقنيات توليد الكهرباء وتحلية المياه المستخدمة في </a:t>
            </a:r>
            <a:r>
              <a:rPr lang="ar-SA" sz="1200" dirty="0" err="1">
                <a:solidFill>
                  <a:schemeClr val="bg1"/>
                </a:solidFill>
                <a:latin typeface="Century Gothic" panose="020B0502020202020204" pitchFamily="34" charset="0"/>
                <a:cs typeface="Arial"/>
              </a:rPr>
              <a:t>أكوا</a:t>
            </a:r>
            <a:r>
              <a:rPr lang="ar-SA" sz="1200" dirty="0">
                <a:solidFill>
                  <a:schemeClr val="bg1"/>
                </a:solidFill>
                <a:latin typeface="Century Gothic" panose="020B0502020202020204" pitchFamily="34" charset="0"/>
                <a:cs typeface="Arial"/>
              </a:rPr>
              <a:t> </a:t>
            </a:r>
            <a:r>
              <a:rPr lang="ar-SA" sz="1200" dirty="0" err="1">
                <a:solidFill>
                  <a:schemeClr val="bg1"/>
                </a:solidFill>
                <a:latin typeface="Century Gothic" panose="020B0502020202020204" pitchFamily="34" charset="0"/>
                <a:cs typeface="Arial"/>
              </a:rPr>
              <a:t>باور</a:t>
            </a:r>
            <a:r>
              <a:rPr lang="ar-SA" sz="1200" dirty="0">
                <a:solidFill>
                  <a:schemeClr val="bg1"/>
                </a:solidFill>
                <a:latin typeface="Century Gothic" panose="020B0502020202020204" pitchFamily="34" charset="0"/>
                <a:cs typeface="Arial"/>
              </a:rPr>
              <a:t> وسنقدم أمثلة عن كيفية استخدامها في محطاتنا لتوليد الكهرباء المنتشرة في جميع أنحاء العالم. ويمكنكم الاطلاع على القائمة الكاملة لمشاريعنا على موقعنا على الإنترنت.</a:t>
            </a:r>
          </a:p>
        </p:txBody>
      </p:sp>
    </p:spTree>
    <p:extLst>
      <p:ext uri="{BB962C8B-B14F-4D97-AF65-F5344CB8AC3E}">
        <p14:creationId xmlns:p14="http://schemas.microsoft.com/office/powerpoint/2010/main" val="480264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76672" y="995026"/>
            <a:ext cx="8784976" cy="5859596"/>
          </a:xfrm>
          <a:prstGeom prst="rect">
            <a:avLst/>
          </a:prstGeom>
        </p:spPr>
      </p:pic>
      <p:sp>
        <p:nvSpPr>
          <p:cNvPr id="4" name="Rectangle 3"/>
          <p:cNvSpPr/>
          <p:nvPr/>
        </p:nvSpPr>
        <p:spPr>
          <a:xfrm>
            <a:off x="0" y="0"/>
            <a:ext cx="5072152"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6" name="Rectangle 5"/>
          <p:cNvSpPr/>
          <p:nvPr/>
        </p:nvSpPr>
        <p:spPr>
          <a:xfrm>
            <a:off x="4788024" y="0"/>
            <a:ext cx="4355976" cy="6854622"/>
          </a:xfrm>
          <a:prstGeom prst="rect">
            <a:avLst/>
          </a:prstGeom>
          <a:solidFill>
            <a:srgbClr val="005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5" name="Rectangle 4"/>
          <p:cNvSpPr/>
          <p:nvPr/>
        </p:nvSpPr>
        <p:spPr>
          <a:xfrm>
            <a:off x="4769651" y="404664"/>
            <a:ext cx="4355976" cy="5709255"/>
          </a:xfrm>
          <a:prstGeom prst="rect">
            <a:avLst/>
          </a:prstGeom>
        </p:spPr>
        <p:txBody>
          <a:bodyPr wrap="square">
            <a:spAutoFit/>
          </a:bodyPr>
          <a:lstStyle/>
          <a:p>
            <a:pPr algn="just" rtl="1"/>
            <a:r>
              <a:rPr lang="ar-SA" sz="1050" b="1" dirty="0">
                <a:solidFill>
                  <a:schemeClr val="bg1"/>
                </a:solidFill>
                <a:latin typeface="Century Gothic" panose="020B0502020202020204" pitchFamily="34" charset="0"/>
                <a:cs typeface="Arial"/>
              </a:rPr>
              <a:t>الطاقة الشمسية المركزة </a:t>
            </a:r>
            <a:r>
              <a:rPr lang="en-US" sz="1050" b="1" dirty="0">
                <a:solidFill>
                  <a:schemeClr val="bg1"/>
                </a:solidFill>
                <a:latin typeface="Century Gothic" panose="020B0502020202020204" pitchFamily="34" charset="0"/>
                <a:cs typeface="Arial"/>
              </a:rPr>
              <a:t>(CSP)</a:t>
            </a:r>
          </a:p>
          <a:p>
            <a:pPr algn="just" rtl="1"/>
            <a:endParaRPr lang="en-US" sz="1000" b="1" dirty="0">
              <a:solidFill>
                <a:schemeClr val="bg1"/>
              </a:solidFill>
              <a:latin typeface="Century Gothic" panose="020B0502020202020204" pitchFamily="34" charset="0"/>
              <a:cs typeface="Arial"/>
            </a:endParaRPr>
          </a:p>
          <a:p>
            <a:pPr algn="just" rtl="1"/>
            <a:r>
              <a:rPr lang="ar-SA" sz="1000" dirty="0">
                <a:solidFill>
                  <a:schemeClr val="bg1"/>
                </a:solidFill>
                <a:latin typeface="Century Gothic" panose="020B0502020202020204" pitchFamily="34" charset="0"/>
                <a:cs typeface="Arial"/>
              </a:rPr>
              <a:t>تستخدم أنظمة الطاقة الشمسية المركزة عدسات أو مرايا من أجل تركيز بقعة كبيرة من ضوء الشمس أو الطاقة الشمسية الحرارية على مساحة صغيرة. وعندها يتم تحويل الضوء المركز إلى حرارة تشغل </a:t>
            </a:r>
            <a:r>
              <a:rPr lang="ar-SA" sz="1000" dirty="0" err="1">
                <a:solidFill>
                  <a:schemeClr val="bg1"/>
                </a:solidFill>
                <a:latin typeface="Century Gothic" panose="020B0502020202020204" pitchFamily="34" charset="0"/>
                <a:cs typeface="Arial"/>
              </a:rPr>
              <a:t>توربينات</a:t>
            </a:r>
            <a:r>
              <a:rPr lang="ar-SA" sz="1000" dirty="0">
                <a:solidFill>
                  <a:schemeClr val="bg1"/>
                </a:solidFill>
                <a:latin typeface="Century Gothic" panose="020B0502020202020204" pitchFamily="34" charset="0"/>
                <a:cs typeface="Arial"/>
              </a:rPr>
              <a:t> بخارية يتم توصيلها بمولد للطاقة ليتم بذلك توليد الكهرباء، وذلك على عكس الألواح الكهروضوئية، التي تولد الطاقة من خلال التأثير الكهروضوئي.</a:t>
            </a:r>
          </a:p>
          <a:p>
            <a:pPr algn="just" rtl="1"/>
            <a:endParaRPr lang="ar-SA" sz="1000" dirty="0">
              <a:solidFill>
                <a:schemeClr val="bg1"/>
              </a:solidFill>
              <a:latin typeface="Century Gothic" panose="020B0502020202020204" pitchFamily="34" charset="0"/>
              <a:cs typeface="Arial"/>
            </a:endParaRPr>
          </a:p>
          <a:p>
            <a:pPr algn="just" rtl="1"/>
            <a:r>
              <a:rPr lang="ar-SA" sz="1000" dirty="0">
                <a:solidFill>
                  <a:schemeClr val="bg1"/>
                </a:solidFill>
                <a:latin typeface="Century Gothic" panose="020B0502020202020204" pitchFamily="34" charset="0"/>
                <a:cs typeface="Arial"/>
              </a:rPr>
              <a:t>تتمثل أحدث إضافة إلى محفظتنا من الطاقة الشمسية المركزة في مشروع المرحلة الرابعة من مجمع محمد بن راشد آل مكتوم للطاقة الشمسية بقدرة 700 ميجا واط وبتعريفة تشغيلية بلغت 7,30 سنتات لكل كيلوواط ساعة، ويمثل هذا المشروع إنجاز عالمي كبير ويضمن الحصول على الطاقة الشمسية الموثوقة والقابلة للتوزيع خلال الليل.</a:t>
            </a:r>
          </a:p>
          <a:p>
            <a:pPr algn="just" rtl="1"/>
            <a:r>
              <a:rPr lang="en-US" sz="1000" dirty="0">
                <a:solidFill>
                  <a:schemeClr val="bg1"/>
                </a:solidFill>
                <a:latin typeface="Century Gothic" panose="020B0502020202020204" pitchFamily="34" charset="0"/>
                <a:cs typeface="Arial"/>
              </a:rPr>
              <a:t> </a:t>
            </a:r>
          </a:p>
          <a:p>
            <a:pPr algn="just" rtl="1"/>
            <a:endParaRPr lang="en-US" sz="1000" dirty="0">
              <a:solidFill>
                <a:schemeClr val="bg1"/>
              </a:solidFill>
              <a:latin typeface="Century Gothic" panose="020B0502020202020204" pitchFamily="34" charset="0"/>
              <a:cs typeface="Arial"/>
            </a:endParaRPr>
          </a:p>
          <a:p>
            <a:pPr algn="just" rtl="1"/>
            <a:r>
              <a:rPr lang="ar-SA" sz="1050" b="1" dirty="0">
                <a:solidFill>
                  <a:schemeClr val="bg1"/>
                </a:solidFill>
                <a:latin typeface="Century Gothic" panose="020B0502020202020204" pitchFamily="34" charset="0"/>
                <a:cs typeface="Arial"/>
              </a:rPr>
              <a:t>ألواح الطاقة الكهروضوئية </a:t>
            </a:r>
            <a:r>
              <a:rPr lang="en-US" sz="1050" b="1" dirty="0">
                <a:solidFill>
                  <a:schemeClr val="bg1"/>
                </a:solidFill>
                <a:latin typeface="Century Gothic" panose="020B0502020202020204" pitchFamily="34" charset="0"/>
                <a:cs typeface="Arial"/>
              </a:rPr>
              <a:t> (PV)</a:t>
            </a:r>
          </a:p>
          <a:p>
            <a:pPr algn="just" rtl="1"/>
            <a:endParaRPr lang="en-US" sz="1000" b="1" dirty="0">
              <a:solidFill>
                <a:schemeClr val="bg1"/>
              </a:solidFill>
              <a:latin typeface="Century Gothic" panose="020B0502020202020204" pitchFamily="34" charset="0"/>
              <a:cs typeface="Arial"/>
            </a:endParaRPr>
          </a:p>
          <a:p>
            <a:pPr algn="just" rtl="1"/>
            <a:r>
              <a:rPr lang="ar-SA" sz="1000" dirty="0">
                <a:solidFill>
                  <a:schemeClr val="bg1"/>
                </a:solidFill>
                <a:latin typeface="Century Gothic" panose="020B0502020202020204" pitchFamily="34" charset="0"/>
                <a:cs typeface="Arial"/>
              </a:rPr>
              <a:t>تُعرف محطات ألواح الطاقة الكهروضوئية أيضاً باسم مزرعة أو مجمع الطاقة الشمسية، وهي نظام كهروضوئي يستخدم مجموعة ألواح تضم عدداً من كبيراً من الوحدات الكهروضوئية (المعروفة باسم الخلايا الشمسية) التي يمكن أن تغطي مساحة كبيرة من الأرض والتي تقوم بتحويل ضوء الشمس إلى طاقة كهربائية. وخلافاً للخلايا الشمسية الموزعة على أسطح المباني، توّلد محطاتنا للطاقة الكهروضوئية الكهرباء على مستوى المرافق، لكي تحل محل محطات توليد الطاقة القديمة.</a:t>
            </a:r>
          </a:p>
          <a:p>
            <a:pPr algn="just" rtl="1"/>
            <a:endParaRPr lang="ar-SA" sz="1000" dirty="0">
              <a:solidFill>
                <a:schemeClr val="bg1"/>
              </a:solidFill>
              <a:latin typeface="Century Gothic" panose="020B0502020202020204" pitchFamily="34" charset="0"/>
              <a:cs typeface="Arial"/>
            </a:endParaRPr>
          </a:p>
          <a:p>
            <a:pPr algn="just" rtl="1"/>
            <a:r>
              <a:rPr lang="ar-SA" sz="1000" dirty="0">
                <a:solidFill>
                  <a:schemeClr val="bg1"/>
                </a:solidFill>
                <a:latin typeface="Century Gothic" panose="020B0502020202020204" pitchFamily="34" charset="0"/>
                <a:cs typeface="Arial"/>
              </a:rPr>
              <a:t>مُنحت «</a:t>
            </a:r>
            <a:r>
              <a:rPr lang="ar-SA" sz="1000" dirty="0" err="1">
                <a:solidFill>
                  <a:schemeClr val="bg1"/>
                </a:solidFill>
                <a:latin typeface="Century Gothic" panose="020B0502020202020204" pitchFamily="34" charset="0"/>
                <a:cs typeface="Arial"/>
              </a:rPr>
              <a:t>أكوا</a:t>
            </a:r>
            <a:r>
              <a:rPr lang="ar-SA" sz="1000" dirty="0">
                <a:solidFill>
                  <a:schemeClr val="bg1"/>
                </a:solidFill>
                <a:latin typeface="Century Gothic" panose="020B0502020202020204" pitchFamily="34" charset="0"/>
                <a:cs typeface="Arial"/>
              </a:rPr>
              <a:t> </a:t>
            </a:r>
            <a:r>
              <a:rPr lang="ar-SA" sz="1000" dirty="0" err="1">
                <a:solidFill>
                  <a:schemeClr val="bg1"/>
                </a:solidFill>
                <a:latin typeface="Century Gothic" panose="020B0502020202020204" pitchFamily="34" charset="0"/>
                <a:cs typeface="Arial"/>
              </a:rPr>
              <a:t>باور</a:t>
            </a:r>
            <a:r>
              <a:rPr lang="ar-SA" sz="1000" dirty="0">
                <a:solidFill>
                  <a:schemeClr val="bg1"/>
                </a:solidFill>
                <a:latin typeface="Century Gothic" panose="020B0502020202020204" pitchFamily="34" charset="0"/>
                <a:cs typeface="Arial"/>
              </a:rPr>
              <a:t>» عقد بناء المرحلة الثانية من مجمع محمد بن راشد آل مكتوم للطاقة الشمسية بقدرة 1 جيجا واط وبتعريفة تشغيلية بلغت 5,84 سنتات لكل كيلوواط ساعة على مدى 25 عاماً، وهو أقل مستوى للتكلفة في العالم في ذلك الوقت، وينافس تكلفة الكهرباء المُولدة بالوقود التقليدي مثل الغاز الطبيعي، مما يعكس انخفاض تكاليف تقنية الطاقة الشمسية الكهروضوئية.</a:t>
            </a:r>
          </a:p>
          <a:p>
            <a:pPr algn="just" rtl="1"/>
            <a:endParaRPr lang="en-US" sz="1000" dirty="0">
              <a:solidFill>
                <a:schemeClr val="bg1"/>
              </a:solidFill>
              <a:latin typeface="Century Gothic" panose="020B0502020202020204" pitchFamily="34" charset="0"/>
              <a:cs typeface="Arial"/>
            </a:endParaRPr>
          </a:p>
          <a:p>
            <a:pPr algn="just" rtl="1"/>
            <a:r>
              <a:rPr lang="ar-SA" sz="1000" b="1" dirty="0">
                <a:solidFill>
                  <a:schemeClr val="bg1"/>
                </a:solidFill>
                <a:latin typeface="Century Gothic" panose="020B0502020202020204" pitchFamily="34" charset="0"/>
                <a:cs typeface="Arial"/>
              </a:rPr>
              <a:t>طاقة الرياح</a:t>
            </a:r>
            <a:endParaRPr lang="en-US" sz="1000" b="1" dirty="0">
              <a:solidFill>
                <a:schemeClr val="bg1"/>
              </a:solidFill>
              <a:latin typeface="Century Gothic" panose="020B0502020202020204" pitchFamily="34" charset="0"/>
              <a:cs typeface="Arial"/>
            </a:endParaRPr>
          </a:p>
          <a:p>
            <a:pPr algn="just" rtl="1"/>
            <a:r>
              <a:rPr lang="ar-SA" sz="900" dirty="0">
                <a:solidFill>
                  <a:schemeClr val="bg1"/>
                </a:solidFill>
                <a:latin typeface="Century Gothic" panose="020B0502020202020204" pitchFamily="34" charset="0"/>
                <a:cs typeface="Arial"/>
              </a:rPr>
              <a:t>تستخدم المحطات العاملة بطاقة الرياح مجموعة من </a:t>
            </a:r>
            <a:r>
              <a:rPr lang="ar-SA" sz="900" dirty="0" err="1">
                <a:solidFill>
                  <a:schemeClr val="bg1"/>
                </a:solidFill>
                <a:latin typeface="Century Gothic" panose="020B0502020202020204" pitchFamily="34" charset="0"/>
                <a:cs typeface="Arial"/>
              </a:rPr>
              <a:t>التوربينات</a:t>
            </a:r>
            <a:r>
              <a:rPr lang="ar-SA" sz="900" dirty="0">
                <a:solidFill>
                  <a:schemeClr val="bg1"/>
                </a:solidFill>
                <a:latin typeface="Century Gothic" panose="020B0502020202020204" pitchFamily="34" charset="0"/>
                <a:cs typeface="Arial"/>
              </a:rPr>
              <a:t> المستخدمة لتوليد الطاقة الكهربائية من الحركة الميكانيكية الناتجة عن تدفق الهواء. وكما هو الحال بالنسبة لمحطات الطاقة الشمسية، يمكن لهذه المحطات تغذية شبكة الكهرباء العامة مباشرة بعد مرورها بمحولات كهربائية، لتحل محل محطات الطاقة التقليدية. وتختلف طاقة الرياح اختلافاً كبيراً على مدار السنة وغالباً ما يجب تكملتها بمصادر أخرى لضمان توليد الطاقة بشكل متسق.</a:t>
            </a:r>
            <a:endParaRPr lang="en-US" sz="900" b="1" dirty="0">
              <a:solidFill>
                <a:schemeClr val="bg1"/>
              </a:solidFill>
              <a:latin typeface="Century Gothic" panose="020B0502020202020204" pitchFamily="34" charset="0"/>
              <a:cs typeface="Arial"/>
            </a:endParaRPr>
          </a:p>
          <a:p>
            <a:pPr algn="just" rtl="1"/>
            <a:endParaRPr lang="ar-SA" sz="950" dirty="0">
              <a:solidFill>
                <a:schemeClr val="bg1"/>
              </a:solidFill>
              <a:latin typeface="Century Gothic" panose="020B0502020202020204" pitchFamily="34" charset="0"/>
              <a:cs typeface="Arial"/>
            </a:endParaRPr>
          </a:p>
          <a:p>
            <a:pPr algn="just" rtl="1"/>
            <a:r>
              <a:rPr lang="ar-SA" sz="950" dirty="0">
                <a:solidFill>
                  <a:schemeClr val="bg1"/>
                </a:solidFill>
                <a:latin typeface="Century Gothic" panose="020B0502020202020204" pitchFamily="34" charset="0"/>
                <a:cs typeface="Arial"/>
              </a:rPr>
              <a:t>طورّت </a:t>
            </a:r>
            <a:r>
              <a:rPr lang="ar-SA" sz="950" dirty="0" err="1">
                <a:solidFill>
                  <a:schemeClr val="bg1"/>
                </a:solidFill>
                <a:latin typeface="Century Gothic" panose="020B0502020202020204" pitchFamily="34" charset="0"/>
                <a:cs typeface="Arial"/>
              </a:rPr>
              <a:t>أكوا</a:t>
            </a:r>
            <a:r>
              <a:rPr lang="ar-SA" sz="950" dirty="0">
                <a:solidFill>
                  <a:schemeClr val="bg1"/>
                </a:solidFill>
                <a:latin typeface="Century Gothic" panose="020B0502020202020204" pitchFamily="34" charset="0"/>
                <a:cs typeface="Arial"/>
              </a:rPr>
              <a:t> </a:t>
            </a:r>
            <a:r>
              <a:rPr lang="ar-SA" sz="950" dirty="0" err="1">
                <a:solidFill>
                  <a:schemeClr val="bg1"/>
                </a:solidFill>
                <a:latin typeface="Century Gothic" panose="020B0502020202020204" pitchFamily="34" charset="0"/>
                <a:cs typeface="Arial"/>
              </a:rPr>
              <a:t>باور</a:t>
            </a:r>
            <a:r>
              <a:rPr lang="ar-SA" sz="950" dirty="0">
                <a:solidFill>
                  <a:schemeClr val="bg1"/>
                </a:solidFill>
                <a:latin typeface="Century Gothic" panose="020B0502020202020204" pitchFamily="34" charset="0"/>
                <a:cs typeface="Arial"/>
              </a:rPr>
              <a:t> محطة خالدي المستقلة لإنتاج الطاقة في المغرب بالشراكة مع شركة </a:t>
            </a:r>
            <a:r>
              <a:rPr lang="ar-SA" sz="950" dirty="0" err="1">
                <a:solidFill>
                  <a:schemeClr val="bg1"/>
                </a:solidFill>
                <a:latin typeface="Century Gothic" panose="020B0502020202020204" pitchFamily="34" charset="0"/>
                <a:cs typeface="Arial"/>
              </a:rPr>
              <a:t>يو</a:t>
            </a:r>
            <a:r>
              <a:rPr lang="ar-SA" sz="950" dirty="0">
                <a:solidFill>
                  <a:schemeClr val="bg1"/>
                </a:solidFill>
                <a:latin typeface="Century Gothic" panose="020B0502020202020204" pitchFamily="34" charset="0"/>
                <a:cs typeface="Arial"/>
              </a:rPr>
              <a:t> بي إس </a:t>
            </a:r>
            <a:r>
              <a:rPr lang="ar-SA" sz="950" dirty="0" err="1">
                <a:solidFill>
                  <a:schemeClr val="bg1"/>
                </a:solidFill>
                <a:latin typeface="Century Gothic" panose="020B0502020202020204" pitchFamily="34" charset="0"/>
                <a:cs typeface="Arial"/>
              </a:rPr>
              <a:t>رينيوابلز</a:t>
            </a:r>
            <a:r>
              <a:rPr lang="ar-SA" sz="950" dirty="0">
                <a:solidFill>
                  <a:schemeClr val="bg1"/>
                </a:solidFill>
                <a:latin typeface="Century Gothic" panose="020B0502020202020204" pitchFamily="34" charset="0"/>
                <a:cs typeface="Arial"/>
              </a:rPr>
              <a:t>، لإنتاج 120 ميجاواط بطاقة الرياح، وتقع المحطة على بعد 30 كيلومتر شرق طنجة، وقد فازت بجائزة أفضل صفقة طاقة رياح ضمن جوائز </a:t>
            </a:r>
            <a:r>
              <a:rPr lang="ar-SA" sz="950" dirty="0" err="1">
                <a:solidFill>
                  <a:schemeClr val="bg1"/>
                </a:solidFill>
                <a:latin typeface="Century Gothic" panose="020B0502020202020204" pitchFamily="34" charset="0"/>
                <a:cs typeface="Arial"/>
              </a:rPr>
              <a:t>آي</a:t>
            </a:r>
            <a:r>
              <a:rPr lang="ar-SA" sz="950" dirty="0">
                <a:solidFill>
                  <a:schemeClr val="bg1"/>
                </a:solidFill>
                <a:latin typeface="Century Gothic" panose="020B0502020202020204" pitchFamily="34" charset="0"/>
                <a:cs typeface="Arial"/>
              </a:rPr>
              <a:t> جي غلوبال.</a:t>
            </a:r>
          </a:p>
          <a:p>
            <a:pPr algn="just" rtl="1"/>
            <a:endParaRPr lang="en-US" sz="900" dirty="0">
              <a:solidFill>
                <a:schemeClr val="bg1"/>
              </a:solidFill>
              <a:latin typeface="Century Gothic" panose="020B0502020202020204" pitchFamily="34" charset="0"/>
              <a:cs typeface="Arial"/>
            </a:endParaRPr>
          </a:p>
        </p:txBody>
      </p:sp>
      <p:sp>
        <p:nvSpPr>
          <p:cNvPr id="7" name="Title 2"/>
          <p:cNvSpPr>
            <a:spLocks noGrp="1"/>
          </p:cNvSpPr>
          <p:nvPr>
            <p:ph type="title"/>
          </p:nvPr>
        </p:nvSpPr>
        <p:spPr>
          <a:xfrm>
            <a:off x="-8388" y="0"/>
            <a:ext cx="4796411" cy="1084176"/>
          </a:xfrm>
        </p:spPr>
        <p:txBody>
          <a:bodyPr>
            <a:noAutofit/>
          </a:bodyPr>
          <a:lstStyle/>
          <a:p>
            <a:pPr algn="r" rtl="1"/>
            <a:r>
              <a:rPr lang="ar-SA" sz="3000" b="1" dirty="0">
                <a:solidFill>
                  <a:srgbClr val="005293"/>
                </a:solidFill>
              </a:rPr>
              <a:t>تقنياتنا للطاقة المتجددة</a:t>
            </a:r>
            <a:endParaRPr lang="en-GB" sz="3000" b="1" dirty="0">
              <a:solidFill>
                <a:srgbClr val="005293"/>
              </a:solidFill>
            </a:endParaRPr>
          </a:p>
        </p:txBody>
      </p:sp>
    </p:spTree>
    <p:extLst>
      <p:ext uri="{BB962C8B-B14F-4D97-AF65-F5344CB8AC3E}">
        <p14:creationId xmlns:p14="http://schemas.microsoft.com/office/powerpoint/2010/main" val="885434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31678" y="0"/>
            <a:ext cx="6907934" cy="6854622"/>
          </a:xfrm>
          <a:prstGeom prst="rect">
            <a:avLst/>
          </a:prstGeom>
          <a:solidFill>
            <a:srgbClr val="005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401" y="2138495"/>
            <a:ext cx="3991064" cy="1392689"/>
          </a:xfrm>
          <a:prstGeom prst="rect">
            <a:avLst/>
          </a:prstGeom>
        </p:spPr>
        <p:txBody>
          <a:bodyPr wrap="square">
            <a:spAutoFit/>
          </a:bodyPr>
          <a:lstStyle/>
          <a:p>
            <a:pPr algn="just" rtl="1"/>
            <a:r>
              <a:rPr lang="ar-SA" sz="1100" b="1" dirty="0">
                <a:solidFill>
                  <a:schemeClr val="bg1"/>
                </a:solidFill>
                <a:latin typeface="Century Gothic" panose="020B0502020202020204" pitchFamily="34" charset="0"/>
                <a:cs typeface="Arial"/>
              </a:rPr>
              <a:t>تقنية التخزين الحراري </a:t>
            </a:r>
            <a:r>
              <a:rPr lang="en-US" sz="1100" b="1" dirty="0">
                <a:solidFill>
                  <a:schemeClr val="bg1"/>
                </a:solidFill>
                <a:latin typeface="Century Gothic" panose="020B0502020202020204" pitchFamily="34" charset="0"/>
                <a:cs typeface="Arial"/>
              </a:rPr>
              <a:t> (TES)</a:t>
            </a:r>
          </a:p>
          <a:p>
            <a:pPr algn="just"/>
            <a:endParaRPr lang="en-US" sz="1050" b="1" dirty="0">
              <a:solidFill>
                <a:schemeClr val="bg1"/>
              </a:solidFill>
              <a:latin typeface="Century Gothic" panose="020B0502020202020204" pitchFamily="34" charset="0"/>
              <a:cs typeface="Arial"/>
            </a:endParaRPr>
          </a:p>
          <a:p>
            <a:pPr algn="just" rtl="1"/>
            <a:r>
              <a:rPr lang="ar-SA" sz="1050" dirty="0">
                <a:solidFill>
                  <a:schemeClr val="bg1"/>
                </a:solidFill>
                <a:latin typeface="Century Gothic" panose="020B0502020202020204" pitchFamily="34" charset="0"/>
                <a:cs typeface="Arial"/>
              </a:rPr>
              <a:t>تقوم هذه التقنية على تخزين الطاقة الحرارية في مستودعات تخزين الطاقة بحيث يمكن استخدامها لاحقاً لتوليد الطاقة المركزة. ويمكن دمج هذه التقنية بفعالية مع نظام الطاقة الشمسية من أجل ضمان الاستمرار باستخدام الطاقة أثناء الليل. ويعد مشروع محطة </a:t>
            </a:r>
            <a:r>
              <a:rPr lang="ar-SA" sz="1050" dirty="0" err="1">
                <a:solidFill>
                  <a:schemeClr val="bg1"/>
                </a:solidFill>
                <a:latin typeface="Century Gothic" panose="020B0502020202020204" pitchFamily="34" charset="0"/>
                <a:cs typeface="Arial"/>
              </a:rPr>
              <a:t>بوكبورت</a:t>
            </a:r>
            <a:r>
              <a:rPr lang="ar-SA" sz="1050" dirty="0">
                <a:solidFill>
                  <a:schemeClr val="bg1"/>
                </a:solidFill>
                <a:latin typeface="Century Gothic" panose="020B0502020202020204" pitchFamily="34" charset="0"/>
                <a:cs typeface="Arial"/>
              </a:rPr>
              <a:t> المستقلة لإنتاج الكهرباء بتقنية الطاقة الشمسية المركزة جزءاً من برنامج الطاقة المتجددة في جنوب أفريقيا، وتعمل المحطة بقدرة إجمالية تبلغ 50 ميجا واط من صافي إنتاج الطاقة، وهي مجهزة بأكبر سعة تخزين حراري تم اعتمادها لأي مشروع مماثل.</a:t>
            </a:r>
            <a:endParaRPr lang="en-US" sz="1400" dirty="0">
              <a:solidFill>
                <a:schemeClr val="bg1"/>
              </a:solidFill>
              <a:latin typeface="Century Gothic" panose="020B0502020202020204" pitchFamily="34" charset="0"/>
              <a:cs typeface="Arial"/>
            </a:endParaRPr>
          </a:p>
        </p:txBody>
      </p:sp>
      <p:pic>
        <p:nvPicPr>
          <p:cNvPr id="2" name="Picture 1"/>
          <p:cNvPicPr>
            <a:picLocks noChangeAspect="1"/>
          </p:cNvPicPr>
          <p:nvPr/>
        </p:nvPicPr>
        <p:blipFill>
          <a:blip r:embed="rId2"/>
          <a:stretch>
            <a:fillRect/>
          </a:stretch>
        </p:blipFill>
        <p:spPr>
          <a:xfrm>
            <a:off x="4058465" y="731977"/>
            <a:ext cx="5085535" cy="5390667"/>
          </a:xfrm>
          <a:prstGeom prst="rect">
            <a:avLst/>
          </a:prstGeom>
        </p:spPr>
      </p:pic>
    </p:spTree>
    <p:extLst>
      <p:ext uri="{BB962C8B-B14F-4D97-AF65-F5344CB8AC3E}">
        <p14:creationId xmlns:p14="http://schemas.microsoft.com/office/powerpoint/2010/main" val="3876372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4937740"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6" name="Rectangle 5"/>
          <p:cNvSpPr/>
          <p:nvPr/>
        </p:nvSpPr>
        <p:spPr>
          <a:xfrm>
            <a:off x="4929352" y="0"/>
            <a:ext cx="4214648" cy="6854622"/>
          </a:xfrm>
          <a:prstGeom prst="rect">
            <a:avLst/>
          </a:prstGeom>
          <a:solidFill>
            <a:srgbClr val="005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5" name="Rectangle 4"/>
          <p:cNvSpPr/>
          <p:nvPr/>
        </p:nvSpPr>
        <p:spPr>
          <a:xfrm>
            <a:off x="4937740" y="161032"/>
            <a:ext cx="4195109" cy="5493812"/>
          </a:xfrm>
          <a:prstGeom prst="rect">
            <a:avLst/>
          </a:prstGeom>
        </p:spPr>
        <p:txBody>
          <a:bodyPr wrap="square">
            <a:spAutoFit/>
          </a:bodyPr>
          <a:lstStyle/>
          <a:p>
            <a:pPr algn="just" rtl="1"/>
            <a:r>
              <a:rPr lang="ar-SA" sz="1050" b="1" dirty="0">
                <a:solidFill>
                  <a:schemeClr val="bg1"/>
                </a:solidFill>
                <a:latin typeface="Century Gothic" panose="020B0502020202020204" pitchFamily="34" charset="0"/>
                <a:cs typeface="Arial"/>
              </a:rPr>
              <a:t>الغاز</a:t>
            </a:r>
            <a:endParaRPr lang="en-US" sz="1050" b="1" dirty="0">
              <a:solidFill>
                <a:schemeClr val="bg1"/>
              </a:solidFill>
              <a:latin typeface="Century Gothic" panose="020B0502020202020204" pitchFamily="34" charset="0"/>
              <a:cs typeface="Arial"/>
            </a:endParaRPr>
          </a:p>
          <a:p>
            <a:pPr algn="just" rtl="1"/>
            <a:endParaRPr lang="en-US" sz="1000" b="1" dirty="0">
              <a:solidFill>
                <a:schemeClr val="bg1"/>
              </a:solidFill>
              <a:latin typeface="Century Gothic" panose="020B0502020202020204" pitchFamily="34" charset="0"/>
              <a:cs typeface="Arial"/>
            </a:endParaRPr>
          </a:p>
          <a:p>
            <a:pPr algn="just" rtl="1"/>
            <a:r>
              <a:rPr lang="ar-SA" sz="1000" dirty="0">
                <a:solidFill>
                  <a:schemeClr val="bg1"/>
                </a:solidFill>
                <a:latin typeface="Century Gothic" panose="020B0502020202020204" pitchFamily="34" charset="0"/>
                <a:cs typeface="Arial"/>
              </a:rPr>
              <a:t>تعد محطات توليد الكهرباء العاملة بالغاز الطبيعي من أول محطات الطاقة في محفظة </a:t>
            </a:r>
            <a:r>
              <a:rPr lang="ar-SA" sz="1000" dirty="0" err="1">
                <a:solidFill>
                  <a:schemeClr val="bg1"/>
                </a:solidFill>
                <a:latin typeface="Century Gothic" panose="020B0502020202020204" pitchFamily="34" charset="0"/>
                <a:cs typeface="Arial"/>
              </a:rPr>
              <a:t>أكوا</a:t>
            </a:r>
            <a:r>
              <a:rPr lang="ar-SA" sz="1000" dirty="0">
                <a:solidFill>
                  <a:schemeClr val="bg1"/>
                </a:solidFill>
                <a:latin typeface="Century Gothic" panose="020B0502020202020204" pitchFamily="34" charset="0"/>
                <a:cs typeface="Arial"/>
              </a:rPr>
              <a:t> </a:t>
            </a:r>
            <a:r>
              <a:rPr lang="ar-SA" sz="1000" dirty="0" err="1">
                <a:solidFill>
                  <a:schemeClr val="bg1"/>
                </a:solidFill>
                <a:latin typeface="Century Gothic" panose="020B0502020202020204" pitchFamily="34" charset="0"/>
                <a:cs typeface="Arial"/>
              </a:rPr>
              <a:t>باور</a:t>
            </a:r>
            <a:r>
              <a:rPr lang="ar-SA" sz="1000" dirty="0">
                <a:solidFill>
                  <a:schemeClr val="bg1"/>
                </a:solidFill>
                <a:latin typeface="Century Gothic" panose="020B0502020202020204" pitchFamily="34" charset="0"/>
                <a:cs typeface="Arial"/>
              </a:rPr>
              <a:t>، ولا تزال تشكل جزءاً أساسياً من أعمالنا. وهي تنتج انبعاثات من غازات الاحتباس الحراري أقل بكثير من تلك الناتجة من محطات توليد الطاقة العاملة بالفحم والوقود التقليدي والمنتشرة في جميع أنحاء المنطقة.</a:t>
            </a:r>
          </a:p>
          <a:p>
            <a:pPr algn="just" rtl="1"/>
            <a:endParaRPr lang="ar-SA" sz="1000" dirty="0">
              <a:solidFill>
                <a:schemeClr val="bg1"/>
              </a:solidFill>
              <a:latin typeface="Century Gothic" panose="020B0502020202020204" pitchFamily="34" charset="0"/>
              <a:cs typeface="Arial"/>
            </a:endParaRPr>
          </a:p>
          <a:p>
            <a:pPr algn="just" rtl="1"/>
            <a:r>
              <a:rPr lang="ar-SA" sz="1000" dirty="0">
                <a:solidFill>
                  <a:schemeClr val="bg1"/>
                </a:solidFill>
                <a:latin typeface="Century Gothic" panose="020B0502020202020204" pitchFamily="34" charset="0"/>
                <a:cs typeface="Arial"/>
              </a:rPr>
              <a:t>يتم تطوير إحدى أحدث محطاتنا، محطة هاجر المستقلة لإنتاج الطاقة، على أساس البناء، والتملك، والتشغيل على الساحل الشرقي من المملكة العربية السعودية، بصافي قدرة توليد 3،927 ميجا واط. وبفضل قدرتها التصميمية، فإنها تعد أكبر محطة لتوليد الكهرباء تعمل بالغاز بنظام الدورة المركبة في العالم.</a:t>
            </a:r>
          </a:p>
          <a:p>
            <a:pPr algn="just" rtl="1"/>
            <a:endParaRPr lang="ar-SA" sz="1000" dirty="0">
              <a:solidFill>
                <a:schemeClr val="bg1"/>
              </a:solidFill>
              <a:latin typeface="Century Gothic" panose="020B0502020202020204" pitchFamily="34" charset="0"/>
              <a:cs typeface="Arial"/>
            </a:endParaRPr>
          </a:p>
          <a:p>
            <a:pPr algn="just" rtl="1"/>
            <a:r>
              <a:rPr lang="ar-SA" sz="1000" dirty="0">
                <a:solidFill>
                  <a:schemeClr val="bg1"/>
                </a:solidFill>
                <a:latin typeface="Century Gothic" panose="020B0502020202020204" pitchFamily="34" charset="0"/>
                <a:cs typeface="Arial"/>
              </a:rPr>
              <a:t>وقد تم الإشادة بالمحطة كإنجاز تاريخي وقد حصلت على العديد من الجوائز، بما في ذلك أفضل صفقة لتطوير محطة مستقلة لإنتاج الطاقة في الشرق الأوسط في عام 2011 من مجلة "</a:t>
            </a:r>
            <a:r>
              <a:rPr lang="ar-SA" sz="1000" dirty="0" err="1">
                <a:solidFill>
                  <a:schemeClr val="bg1"/>
                </a:solidFill>
                <a:latin typeface="Century Gothic" panose="020B0502020202020204" pitchFamily="34" charset="0"/>
                <a:cs typeface="Arial"/>
              </a:rPr>
              <a:t>بروجكت</a:t>
            </a:r>
            <a:r>
              <a:rPr lang="ar-SA" sz="1000" dirty="0">
                <a:solidFill>
                  <a:schemeClr val="bg1"/>
                </a:solidFill>
                <a:latin typeface="Century Gothic" panose="020B0502020202020204" pitchFamily="34" charset="0"/>
                <a:cs typeface="Arial"/>
              </a:rPr>
              <a:t> فاينانس" و "أفضل صفقة لتمويل المشاريع" في عام 2011 ضمن جوائز التمويل الإسلامي وأفضل صفقة طاقة في الشرق الأوسط وشمال أفريقيا من مجلة فاينانس.</a:t>
            </a:r>
          </a:p>
          <a:p>
            <a:pPr algn="just" rtl="1"/>
            <a:endParaRPr lang="ar-SA" sz="1000" dirty="0">
              <a:solidFill>
                <a:schemeClr val="bg1"/>
              </a:solidFill>
              <a:latin typeface="Century Gothic" panose="020B0502020202020204" pitchFamily="34" charset="0"/>
              <a:cs typeface="Arial"/>
            </a:endParaRPr>
          </a:p>
          <a:p>
            <a:pPr algn="just" rtl="1"/>
            <a:endParaRPr lang="en-US" sz="1000" b="1" dirty="0">
              <a:solidFill>
                <a:schemeClr val="bg1"/>
              </a:solidFill>
              <a:latin typeface="Century Gothic" panose="020B0502020202020204" pitchFamily="34" charset="0"/>
              <a:cs typeface="Arial"/>
            </a:endParaRPr>
          </a:p>
          <a:p>
            <a:pPr algn="just" rtl="1"/>
            <a:r>
              <a:rPr lang="ar-SA" sz="1050" b="1" dirty="0">
                <a:solidFill>
                  <a:schemeClr val="bg1"/>
                </a:solidFill>
                <a:latin typeface="Century Gothic" panose="020B0502020202020204" pitchFamily="34" charset="0"/>
                <a:cs typeface="Arial"/>
              </a:rPr>
              <a:t>الفحم النظيف</a:t>
            </a:r>
            <a:endParaRPr lang="en-US" sz="1050" b="1" dirty="0">
              <a:solidFill>
                <a:schemeClr val="bg1"/>
              </a:solidFill>
              <a:latin typeface="Century Gothic" panose="020B0502020202020204" pitchFamily="34" charset="0"/>
              <a:cs typeface="Arial"/>
            </a:endParaRPr>
          </a:p>
          <a:p>
            <a:pPr algn="just" rtl="1"/>
            <a:endParaRPr lang="en-US" sz="1000" b="1" dirty="0">
              <a:solidFill>
                <a:schemeClr val="bg1"/>
              </a:solidFill>
              <a:latin typeface="Century Gothic" panose="020B0502020202020204" pitchFamily="34" charset="0"/>
              <a:cs typeface="Arial"/>
            </a:endParaRPr>
          </a:p>
          <a:p>
            <a:pPr algn="just" rtl="1"/>
            <a:r>
              <a:rPr lang="ar-SA" sz="1000" dirty="0">
                <a:solidFill>
                  <a:schemeClr val="bg1"/>
                </a:solidFill>
                <a:latin typeface="Century Gothic" panose="020B0502020202020204" pitchFamily="34" charset="0"/>
                <a:cs typeface="Arial"/>
              </a:rPr>
              <a:t>تستخدم محطات الطاقة العاملة بالفحم النظيف تقنيات متطورة لخفض انبعاثات ثاني أكسيد الكربون وغازات الاحتباس الحراري الأخرى التي تنشأ عن استخدام الفحم. ويتم حالياً استخدام سبع تقنيات للفحم النظيف وهي: احتجاز الكربون وتخزينه، وإزالة الكبريت من الفلزات، واحتراق الوقود على قاعدة مميعة، والدائرة المجمعة المتكاملة للتحويل إلى الحالة الغازية </a:t>
            </a:r>
            <a:r>
              <a:rPr lang="en-US" sz="1000" dirty="0">
                <a:solidFill>
                  <a:schemeClr val="bg1"/>
                </a:solidFill>
                <a:latin typeface="Century Gothic" panose="020B0502020202020204" pitchFamily="34" charset="0"/>
                <a:cs typeface="Arial"/>
              </a:rPr>
              <a:t>IGCC، </a:t>
            </a:r>
            <a:r>
              <a:rPr lang="ar-SA" sz="1000" dirty="0">
                <a:solidFill>
                  <a:schemeClr val="bg1"/>
                </a:solidFill>
                <a:latin typeface="Century Gothic" panose="020B0502020202020204" pitchFamily="34" charset="0"/>
                <a:cs typeface="Arial"/>
              </a:rPr>
              <a:t>وأجهزة الحرق المنخفضة لأوكسيد النيتروجين، والاختزال الانتقائي التحفيزي </a:t>
            </a:r>
            <a:r>
              <a:rPr lang="en-US" sz="1000" dirty="0">
                <a:solidFill>
                  <a:schemeClr val="bg1"/>
                </a:solidFill>
                <a:latin typeface="Century Gothic" panose="020B0502020202020204" pitchFamily="34" charset="0"/>
                <a:cs typeface="Arial"/>
              </a:rPr>
              <a:t>SCR، </a:t>
            </a:r>
            <a:r>
              <a:rPr lang="ar-SA" sz="1000" dirty="0" err="1">
                <a:solidFill>
                  <a:schemeClr val="bg1"/>
                </a:solidFill>
                <a:latin typeface="Century Gothic" panose="020B0502020202020204" pitchFamily="34" charset="0"/>
                <a:cs typeface="Arial"/>
              </a:rPr>
              <a:t>والمرسبات</a:t>
            </a:r>
            <a:r>
              <a:rPr lang="ar-SA" sz="1000" dirty="0">
                <a:solidFill>
                  <a:schemeClr val="bg1"/>
                </a:solidFill>
                <a:latin typeface="Century Gothic" panose="020B0502020202020204" pitchFamily="34" charset="0"/>
                <a:cs typeface="Arial"/>
              </a:rPr>
              <a:t> </a:t>
            </a:r>
            <a:r>
              <a:rPr lang="ar-SA" sz="1000" dirty="0" err="1">
                <a:solidFill>
                  <a:schemeClr val="bg1"/>
                </a:solidFill>
                <a:latin typeface="Century Gothic" panose="020B0502020202020204" pitchFamily="34" charset="0"/>
                <a:cs typeface="Arial"/>
              </a:rPr>
              <a:t>الكهروستاتيكية</a:t>
            </a:r>
            <a:r>
              <a:rPr lang="ar-SA" sz="1000" dirty="0">
                <a:solidFill>
                  <a:schemeClr val="bg1"/>
                </a:solidFill>
                <a:latin typeface="Century Gothic" panose="020B0502020202020204" pitchFamily="34" charset="0"/>
                <a:cs typeface="Arial"/>
              </a:rPr>
              <a:t>.</a:t>
            </a:r>
          </a:p>
          <a:p>
            <a:pPr algn="just" rtl="1"/>
            <a:endParaRPr lang="ar-SA" sz="1000" dirty="0">
              <a:solidFill>
                <a:schemeClr val="bg1"/>
              </a:solidFill>
              <a:latin typeface="Century Gothic" panose="020B0502020202020204" pitchFamily="34" charset="0"/>
              <a:cs typeface="Arial"/>
            </a:endParaRPr>
          </a:p>
          <a:p>
            <a:pPr algn="just" rtl="1"/>
            <a:r>
              <a:rPr lang="ar-SA" sz="1000" dirty="0">
                <a:solidFill>
                  <a:schemeClr val="bg1"/>
                </a:solidFill>
                <a:latin typeface="Century Gothic" panose="020B0502020202020204" pitchFamily="34" charset="0"/>
                <a:cs typeface="Arial"/>
              </a:rPr>
              <a:t>وفي عام 2015، اختارت هيئة كهرباء ومياه دبي </a:t>
            </a:r>
            <a:r>
              <a:rPr lang="ar-SA" sz="1000" dirty="0" err="1">
                <a:solidFill>
                  <a:schemeClr val="bg1"/>
                </a:solidFill>
                <a:latin typeface="Century Gothic" panose="020B0502020202020204" pitchFamily="34" charset="0"/>
                <a:cs typeface="Arial"/>
              </a:rPr>
              <a:t>أكوا</a:t>
            </a:r>
            <a:r>
              <a:rPr lang="ar-SA" sz="1000" dirty="0">
                <a:solidFill>
                  <a:schemeClr val="bg1"/>
                </a:solidFill>
                <a:latin typeface="Century Gothic" panose="020B0502020202020204" pitchFamily="34" charset="0"/>
                <a:cs typeface="Arial"/>
              </a:rPr>
              <a:t> </a:t>
            </a:r>
            <a:r>
              <a:rPr lang="ar-SA" sz="1000" dirty="0" err="1">
                <a:solidFill>
                  <a:schemeClr val="bg1"/>
                </a:solidFill>
                <a:latin typeface="Century Gothic" panose="020B0502020202020204" pitchFamily="34" charset="0"/>
                <a:cs typeface="Arial"/>
              </a:rPr>
              <a:t>باور</a:t>
            </a:r>
            <a:r>
              <a:rPr lang="ar-SA" sz="1000" dirty="0">
                <a:solidFill>
                  <a:schemeClr val="bg1"/>
                </a:solidFill>
                <a:latin typeface="Century Gothic" panose="020B0502020202020204" pitchFamily="34" charset="0"/>
                <a:cs typeface="Arial"/>
              </a:rPr>
              <a:t> لقيادة اتحاد، مع شركة هاربين الدولية للكهرباء، لتطوير وبناء وتشغيل المرحلة الأولى من محطة كهرباء الحسيان العاملة بالفحم النظيف بقدرة 322،400 ميجا واط. وحصل المشروع على جائزة "أفضل صفقة طاقة لعام 2016" ضمن جوائز </a:t>
            </a:r>
            <a:r>
              <a:rPr lang="ar-SA" sz="1000" dirty="0" err="1">
                <a:solidFill>
                  <a:schemeClr val="bg1"/>
                </a:solidFill>
                <a:latin typeface="Century Gothic" panose="020B0502020202020204" pitchFamily="34" charset="0"/>
                <a:cs typeface="Arial"/>
              </a:rPr>
              <a:t>آي</a:t>
            </a:r>
            <a:r>
              <a:rPr lang="ar-SA" sz="1000" dirty="0">
                <a:solidFill>
                  <a:schemeClr val="bg1"/>
                </a:solidFill>
                <a:latin typeface="Century Gothic" panose="020B0502020202020204" pitchFamily="34" charset="0"/>
                <a:cs typeface="Arial"/>
              </a:rPr>
              <a:t> جي غلوبال.</a:t>
            </a:r>
          </a:p>
          <a:p>
            <a:pPr algn="just" rtl="1"/>
            <a:endParaRPr lang="ar-SA" sz="1000" dirty="0">
              <a:solidFill>
                <a:schemeClr val="bg1"/>
              </a:solidFill>
              <a:latin typeface="Century Gothic" panose="020B0502020202020204" pitchFamily="34" charset="0"/>
              <a:cs typeface="Arial"/>
            </a:endParaRPr>
          </a:p>
          <a:p>
            <a:pPr algn="just" rtl="1"/>
            <a:r>
              <a:rPr lang="ar-SA" sz="1000" dirty="0">
                <a:solidFill>
                  <a:schemeClr val="bg1"/>
                </a:solidFill>
                <a:latin typeface="Century Gothic" panose="020B0502020202020204" pitchFamily="34" charset="0"/>
                <a:cs typeface="Arial"/>
              </a:rPr>
              <a:t>وتقع المحطة في سيح شعيب على حدود إمارة دبي باتجاه أبوظبي، وتضم مرافق متكاملة لمعالجة شحنات الفحم السائبة والجافة، وتعتبر المحطة فائقة القدرة، وهي أول محطة طاقة تعمل بالفحم في منطقة دول مجلس التعاون الخليجي، وهي مصممة لتكون الأفضل من حيث الكفاءة والإنتاجية والالتزام بأفضل الممارسات البيئية العالمية.</a:t>
            </a:r>
          </a:p>
        </p:txBody>
      </p:sp>
      <p:sp>
        <p:nvSpPr>
          <p:cNvPr id="7" name="Title 2"/>
          <p:cNvSpPr>
            <a:spLocks noGrp="1"/>
          </p:cNvSpPr>
          <p:nvPr>
            <p:ph type="title"/>
          </p:nvPr>
        </p:nvSpPr>
        <p:spPr>
          <a:xfrm>
            <a:off x="0" y="5853"/>
            <a:ext cx="4929352" cy="1179158"/>
          </a:xfrm>
        </p:spPr>
        <p:txBody>
          <a:bodyPr>
            <a:noAutofit/>
          </a:bodyPr>
          <a:lstStyle/>
          <a:p>
            <a:pPr algn="r" rtl="1"/>
            <a:r>
              <a:rPr lang="ar-SA" sz="3000" b="1" dirty="0">
                <a:solidFill>
                  <a:srgbClr val="005293"/>
                </a:solidFill>
              </a:rPr>
              <a:t>محطات</a:t>
            </a:r>
            <a:r>
              <a:rPr lang="ar-AE" sz="3000" b="1" dirty="0" err="1">
                <a:solidFill>
                  <a:srgbClr val="005293"/>
                </a:solidFill>
              </a:rPr>
              <a:t>نا</a:t>
            </a:r>
            <a:r>
              <a:rPr lang="ar-SA" sz="3000" b="1" dirty="0">
                <a:solidFill>
                  <a:srgbClr val="005293"/>
                </a:solidFill>
              </a:rPr>
              <a:t> </a:t>
            </a:r>
            <a:r>
              <a:rPr lang="ar-AE" sz="3000" b="1" dirty="0">
                <a:solidFill>
                  <a:srgbClr val="005293"/>
                </a:solidFill>
              </a:rPr>
              <a:t>التي تعمل </a:t>
            </a:r>
            <a:r>
              <a:rPr lang="ar-SA" sz="3000" b="1" dirty="0">
                <a:solidFill>
                  <a:srgbClr val="005293"/>
                </a:solidFill>
              </a:rPr>
              <a:t>بالوقود الهيدروكربوني</a:t>
            </a:r>
            <a:endParaRPr lang="en-GB" sz="3000" b="1" dirty="0">
              <a:solidFill>
                <a:srgbClr val="005293"/>
              </a:solidFill>
            </a:endParaRPr>
          </a:p>
        </p:txBody>
      </p:sp>
      <p:pic>
        <p:nvPicPr>
          <p:cNvPr id="8" name="Picture 7"/>
          <p:cNvPicPr>
            <a:picLocks noChangeAspect="1"/>
          </p:cNvPicPr>
          <p:nvPr/>
        </p:nvPicPr>
        <p:blipFill>
          <a:blip r:embed="rId2"/>
          <a:stretch>
            <a:fillRect/>
          </a:stretch>
        </p:blipFill>
        <p:spPr>
          <a:xfrm>
            <a:off x="1111" y="1179157"/>
            <a:ext cx="4928241" cy="5689993"/>
          </a:xfrm>
          <a:prstGeom prst="rect">
            <a:avLst/>
          </a:prstGeom>
        </p:spPr>
      </p:pic>
    </p:spTree>
    <p:extLst>
      <p:ext uri="{BB962C8B-B14F-4D97-AF65-F5344CB8AC3E}">
        <p14:creationId xmlns:p14="http://schemas.microsoft.com/office/powerpoint/2010/main" val="2343713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700808"/>
            <a:ext cx="9144000" cy="5157192"/>
          </a:xfrm>
          <a:prstGeom prst="rect">
            <a:avLst/>
          </a:prstGeom>
        </p:spPr>
      </p:pic>
      <p:sp>
        <p:nvSpPr>
          <p:cNvPr id="6" name="Rectangle 5"/>
          <p:cNvSpPr/>
          <p:nvPr/>
        </p:nvSpPr>
        <p:spPr>
          <a:xfrm>
            <a:off x="0" y="0"/>
            <a:ext cx="3563888" cy="5013176"/>
          </a:xfrm>
          <a:prstGeom prst="rect">
            <a:avLst/>
          </a:prstGeom>
          <a:solidFill>
            <a:srgbClr val="F3C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1671876"/>
            <a:ext cx="3563888" cy="1200329"/>
          </a:xfrm>
          <a:prstGeom prst="rect">
            <a:avLst/>
          </a:prstGeom>
        </p:spPr>
        <p:txBody>
          <a:bodyPr wrap="square">
            <a:spAutoFit/>
          </a:bodyPr>
          <a:lstStyle/>
          <a:p>
            <a:pPr algn="just" rtl="1"/>
            <a:r>
              <a:rPr lang="ar-SA" sz="1200" dirty="0">
                <a:solidFill>
                  <a:schemeClr val="bg1">
                    <a:lumMod val="50000"/>
                  </a:schemeClr>
                </a:solidFill>
                <a:latin typeface="Century Gothic" panose="020B0502020202020204" pitchFamily="34" charset="0"/>
                <a:cs typeface="Arial"/>
              </a:rPr>
              <a:t>نقوم بإزالة الأملاح من الماء لكي يصبح صالحاً للاستخدام الآدمي والزراعي. وتعد تحلية المياه شريان الحياة في العديد من البلدان في الشرق الأوسط وأفريقيا، حيث لا توجد موارد كافية من المياه العذبة </a:t>
            </a:r>
            <a:r>
              <a:rPr lang="ar-AE" sz="1200" dirty="0">
                <a:solidFill>
                  <a:schemeClr val="bg1">
                    <a:lumMod val="50000"/>
                  </a:schemeClr>
                </a:solidFill>
                <a:latin typeface="Century Gothic" panose="020B0502020202020204" pitchFamily="34" charset="0"/>
                <a:cs typeface="Arial"/>
              </a:rPr>
              <a:t>لتلبي حاجة</a:t>
            </a:r>
            <a:r>
              <a:rPr lang="ar-SA" sz="1200" dirty="0">
                <a:solidFill>
                  <a:schemeClr val="bg1">
                    <a:lumMod val="50000"/>
                  </a:schemeClr>
                </a:solidFill>
                <a:latin typeface="Century Gothic" panose="020B0502020202020204" pitchFamily="34" charset="0"/>
                <a:cs typeface="Arial"/>
              </a:rPr>
              <a:t> أعداد السكان المتنامية. هناك تقنيات متعددة لتحلية المياه ولكن جميعها يندرج تحت نوعين هما التحلية الحرارية والتناضح العكسي.</a:t>
            </a:r>
            <a:endParaRPr lang="en-US" sz="900" dirty="0">
              <a:solidFill>
                <a:schemeClr val="bg1">
                  <a:lumMod val="50000"/>
                </a:schemeClr>
              </a:solidFill>
              <a:latin typeface="Century Gothic" panose="020B0502020202020204" pitchFamily="34" charset="0"/>
              <a:cs typeface="Arial"/>
            </a:endParaRPr>
          </a:p>
        </p:txBody>
      </p:sp>
      <p:sp>
        <p:nvSpPr>
          <p:cNvPr id="7" name="Title 2"/>
          <p:cNvSpPr>
            <a:spLocks noGrp="1"/>
          </p:cNvSpPr>
          <p:nvPr>
            <p:ph type="title"/>
          </p:nvPr>
        </p:nvSpPr>
        <p:spPr>
          <a:xfrm>
            <a:off x="3563888" y="337852"/>
            <a:ext cx="5080540" cy="1084176"/>
          </a:xfrm>
        </p:spPr>
        <p:txBody>
          <a:bodyPr>
            <a:noAutofit/>
          </a:bodyPr>
          <a:lstStyle/>
          <a:p>
            <a:pPr algn="ctr"/>
            <a:r>
              <a:rPr lang="ar-SA" sz="4800" b="1" dirty="0">
                <a:solidFill>
                  <a:srgbClr val="F3CF45"/>
                </a:solidFill>
              </a:rPr>
              <a:t>تحلية الميا</a:t>
            </a:r>
            <a:r>
              <a:rPr lang="ar-AE" sz="4800" b="1" dirty="0">
                <a:solidFill>
                  <a:srgbClr val="F3CF45"/>
                </a:solidFill>
              </a:rPr>
              <a:t>ه</a:t>
            </a:r>
            <a:endParaRPr lang="en-GB" sz="4800" b="1" dirty="0">
              <a:solidFill>
                <a:srgbClr val="F3CF45"/>
              </a:solidFill>
            </a:endParaRPr>
          </a:p>
        </p:txBody>
      </p:sp>
    </p:spTree>
    <p:extLst>
      <p:ext uri="{BB962C8B-B14F-4D97-AF65-F5344CB8AC3E}">
        <p14:creationId xmlns:p14="http://schemas.microsoft.com/office/powerpoint/2010/main" val="2803375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4937740"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6" name="Rectangle 5"/>
          <p:cNvSpPr/>
          <p:nvPr/>
        </p:nvSpPr>
        <p:spPr>
          <a:xfrm>
            <a:off x="4583664" y="0"/>
            <a:ext cx="4560336" cy="6854622"/>
          </a:xfrm>
          <a:prstGeom prst="rect">
            <a:avLst/>
          </a:prstGeom>
          <a:solidFill>
            <a:srgbClr val="F3CF45"/>
          </a:solidFill>
          <a:ln>
            <a:solidFill>
              <a:srgbClr val="F3CF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p>
        </p:txBody>
      </p:sp>
      <p:sp>
        <p:nvSpPr>
          <p:cNvPr id="5" name="Rectangle 4"/>
          <p:cNvSpPr/>
          <p:nvPr/>
        </p:nvSpPr>
        <p:spPr>
          <a:xfrm>
            <a:off x="4739596" y="1124744"/>
            <a:ext cx="4248472" cy="3354765"/>
          </a:xfrm>
          <a:prstGeom prst="rect">
            <a:avLst/>
          </a:prstGeom>
        </p:spPr>
        <p:txBody>
          <a:bodyPr wrap="square">
            <a:spAutoFit/>
          </a:bodyPr>
          <a:lstStyle/>
          <a:p>
            <a:pPr algn="just" rtl="1"/>
            <a:r>
              <a:rPr lang="ar-SA" sz="1050" b="1" dirty="0">
                <a:solidFill>
                  <a:schemeClr val="bg1">
                    <a:lumMod val="50000"/>
                  </a:schemeClr>
                </a:solidFill>
                <a:latin typeface="Century Gothic" panose="020B0502020202020204" pitchFamily="34" charset="0"/>
                <a:cs typeface="Arial"/>
              </a:rPr>
              <a:t>التحلية الحرارية</a:t>
            </a:r>
            <a:endParaRPr lang="en-US" sz="1050" b="1" dirty="0">
              <a:solidFill>
                <a:schemeClr val="bg1">
                  <a:lumMod val="50000"/>
                </a:schemeClr>
              </a:solidFill>
              <a:latin typeface="Century Gothic" panose="020B0502020202020204" pitchFamily="34" charset="0"/>
              <a:cs typeface="Arial"/>
            </a:endParaRPr>
          </a:p>
          <a:p>
            <a:pPr algn="just" rtl="1"/>
            <a:endParaRPr lang="en-US" sz="1050" b="1" dirty="0">
              <a:solidFill>
                <a:schemeClr val="bg1">
                  <a:lumMod val="50000"/>
                </a:schemeClr>
              </a:solidFill>
              <a:latin typeface="Century Gothic" panose="020B0502020202020204" pitchFamily="34" charset="0"/>
              <a:cs typeface="Arial"/>
            </a:endParaRPr>
          </a:p>
          <a:p>
            <a:pPr algn="just" rtl="1"/>
            <a:r>
              <a:rPr lang="ar-SA" sz="1000" dirty="0">
                <a:solidFill>
                  <a:schemeClr val="bg1">
                    <a:lumMod val="50000"/>
                  </a:schemeClr>
                </a:solidFill>
                <a:latin typeface="Century Gothic" panose="020B0502020202020204" pitchFamily="34" charset="0"/>
                <a:cs typeface="Arial"/>
              </a:rPr>
              <a:t>تقوم هذه التقنية أساساً على غلي الماء باستخدام طريقة التقطير بالتفريغ، بضغط أقل من الضغط الجوي، بحيث يتم غلي الماء عند حرارة أقل من حرارة الهواء المحيط، مما يساعد على تقليل استهلاك الطاقة، بيد أنها لا تزال تستهلك الطاقة بكثافة، ونقوم غالباً بتطوير محطات التحلية في نفس مواقع محطات الطاقة.</a:t>
            </a:r>
          </a:p>
          <a:p>
            <a:pPr algn="just" rtl="1"/>
            <a:endParaRPr lang="ar-SA" sz="1000" dirty="0">
              <a:solidFill>
                <a:schemeClr val="bg1">
                  <a:lumMod val="50000"/>
                </a:schemeClr>
              </a:solidFill>
              <a:latin typeface="Century Gothic" panose="020B0502020202020204" pitchFamily="34" charset="0"/>
              <a:cs typeface="Arial"/>
            </a:endParaRPr>
          </a:p>
          <a:p>
            <a:pPr algn="just" rtl="1"/>
            <a:r>
              <a:rPr lang="ar-SA" sz="1000" dirty="0">
                <a:solidFill>
                  <a:schemeClr val="bg1">
                    <a:lumMod val="50000"/>
                  </a:schemeClr>
                </a:solidFill>
                <a:latin typeface="Century Gothic" panose="020B0502020202020204" pitchFamily="34" charset="0"/>
                <a:cs typeface="Arial"/>
              </a:rPr>
              <a:t>وتعد محطة مرافق المستقلة لإنتاج المياه والكهرباء أكبر محطة للطاقة وتحلية المياه في العالم، حيث تتألف من 16 وحدة من </a:t>
            </a:r>
            <a:r>
              <a:rPr lang="ar-SA" sz="1000" dirty="0" err="1">
                <a:solidFill>
                  <a:schemeClr val="bg1">
                    <a:lumMod val="50000"/>
                  </a:schemeClr>
                </a:solidFill>
                <a:latin typeface="Century Gothic" panose="020B0502020202020204" pitchFamily="34" charset="0"/>
                <a:cs typeface="Arial"/>
              </a:rPr>
              <a:t>توربينات</a:t>
            </a:r>
            <a:r>
              <a:rPr lang="ar-SA" sz="1000" dirty="0">
                <a:solidFill>
                  <a:schemeClr val="bg1">
                    <a:lumMod val="50000"/>
                  </a:schemeClr>
                </a:solidFill>
                <a:latin typeface="Century Gothic" panose="020B0502020202020204" pitchFamily="34" charset="0"/>
                <a:cs typeface="Arial"/>
              </a:rPr>
              <a:t> الغاز البخارية بقدرة تشغيلية صافية تصل إلى 2.743 ميجا واط، بالإضافة إلى 27 وحدة تحلية مصنوعة من قبل سيدام ويصل إنتاجها إلى 800.000 متر مكعب من المياه المحلاة يوميًا. تنقسم المحطة إلى 4 مجمعات تشغيلية وتعمل ثلاثة منها في الطاقة والتحلية ويتألف كل منها من 3 </a:t>
            </a:r>
            <a:r>
              <a:rPr lang="ar-SA" sz="1000" dirty="0" err="1">
                <a:solidFill>
                  <a:schemeClr val="bg1">
                    <a:lumMod val="50000"/>
                  </a:schemeClr>
                </a:solidFill>
                <a:latin typeface="Century Gothic" panose="020B0502020202020204" pitchFamily="34" charset="0"/>
                <a:cs typeface="Arial"/>
              </a:rPr>
              <a:t>توربينات</a:t>
            </a:r>
            <a:r>
              <a:rPr lang="ar-SA" sz="1000" dirty="0">
                <a:solidFill>
                  <a:schemeClr val="bg1">
                    <a:lumMod val="50000"/>
                  </a:schemeClr>
                </a:solidFill>
                <a:latin typeface="Century Gothic" panose="020B0502020202020204" pitchFamily="34" charset="0"/>
                <a:cs typeface="Arial"/>
              </a:rPr>
              <a:t> غاز تعمل بوحدة مركبة مع توربين واحد يعمل بالضغط الخلفي. ويستخدم البخار الناتج عن عادم </a:t>
            </a:r>
            <a:r>
              <a:rPr lang="ar-SA" sz="1000" dirty="0" err="1">
                <a:solidFill>
                  <a:schemeClr val="bg1">
                    <a:lumMod val="50000"/>
                  </a:schemeClr>
                </a:solidFill>
                <a:latin typeface="Century Gothic" panose="020B0502020202020204" pitchFamily="34" charset="0"/>
                <a:cs typeface="Arial"/>
              </a:rPr>
              <a:t>التوربينات</a:t>
            </a:r>
            <a:r>
              <a:rPr lang="ar-SA" sz="1000" dirty="0">
                <a:solidFill>
                  <a:schemeClr val="bg1">
                    <a:lumMod val="50000"/>
                  </a:schemeClr>
                </a:solidFill>
                <a:latin typeface="Century Gothic" panose="020B0502020202020204" pitchFamily="34" charset="0"/>
                <a:cs typeface="Arial"/>
              </a:rPr>
              <a:t> لتغذية تقنية التحلية. </a:t>
            </a:r>
          </a:p>
          <a:p>
            <a:pPr algn="just" rtl="1"/>
            <a:endParaRPr lang="en-US" sz="1000" b="1" dirty="0">
              <a:solidFill>
                <a:schemeClr val="bg1">
                  <a:lumMod val="50000"/>
                </a:schemeClr>
              </a:solidFill>
              <a:latin typeface="Century Gothic" panose="020B0502020202020204" pitchFamily="34" charset="0"/>
              <a:cs typeface="Arial"/>
            </a:endParaRPr>
          </a:p>
          <a:p>
            <a:pPr algn="just" rtl="1"/>
            <a:r>
              <a:rPr lang="ar-SA" sz="1050" b="1" dirty="0">
                <a:solidFill>
                  <a:schemeClr val="bg1">
                    <a:lumMod val="50000"/>
                  </a:schemeClr>
                </a:solidFill>
                <a:latin typeface="Century Gothic" panose="020B0502020202020204" pitchFamily="34" charset="0"/>
                <a:cs typeface="Arial"/>
              </a:rPr>
              <a:t>التناضح العكسي</a:t>
            </a:r>
          </a:p>
          <a:p>
            <a:pPr algn="just" rtl="1"/>
            <a:endParaRPr lang="en-US" sz="1050" b="1" dirty="0">
              <a:solidFill>
                <a:schemeClr val="bg1">
                  <a:lumMod val="50000"/>
                </a:schemeClr>
              </a:solidFill>
              <a:latin typeface="Century Gothic" panose="020B0502020202020204" pitchFamily="34" charset="0"/>
              <a:cs typeface="Arial"/>
            </a:endParaRPr>
          </a:p>
          <a:p>
            <a:pPr algn="just" rtl="1"/>
            <a:r>
              <a:rPr lang="ar-SA" sz="1000" dirty="0">
                <a:solidFill>
                  <a:schemeClr val="bg1">
                    <a:lumMod val="50000"/>
                  </a:schemeClr>
                </a:solidFill>
                <a:latin typeface="Century Gothic" panose="020B0502020202020204" pitchFamily="34" charset="0"/>
                <a:cs typeface="Arial"/>
              </a:rPr>
              <a:t>تستخدم العمليات المرتكزة على الأغشية أغشية شبه نصفية والضغط لفصل الأملاح عن الماء. وعادة ما تستخدم أنظمة التناضح العكسي طاقة أقل من التحلية الحرارية. ويعمل مشروع توسعة محطة طاقة بركاء لتحلية الماء، الذي يقع بالقرب من مسقط في عمان، بتقنية التناضح العكسي من أجل إنتاج 45،460 متر مكعب من المياه المحلاة يومياً. ويتم بناء المحطة وتشغيلها بالاشتراك مع نوماك عمان. وتتراوح مرافق تحلية المياه من المنشآت الثابتة والساحلية إلى البوارج العائمة.</a:t>
            </a:r>
            <a:endParaRPr lang="en-US" sz="1000" dirty="0">
              <a:solidFill>
                <a:schemeClr val="bg1">
                  <a:lumMod val="50000"/>
                </a:schemeClr>
              </a:solidFill>
              <a:latin typeface="Century Gothic" panose="020B0502020202020204" pitchFamily="34" charset="0"/>
              <a:cs typeface="Arial"/>
            </a:endParaRPr>
          </a:p>
        </p:txBody>
      </p:sp>
      <p:pic>
        <p:nvPicPr>
          <p:cNvPr id="3" name="Picture 2"/>
          <p:cNvPicPr>
            <a:picLocks noChangeAspect="1"/>
          </p:cNvPicPr>
          <p:nvPr/>
        </p:nvPicPr>
        <p:blipFill>
          <a:blip r:embed="rId2"/>
          <a:stretch>
            <a:fillRect/>
          </a:stretch>
        </p:blipFill>
        <p:spPr>
          <a:xfrm>
            <a:off x="0" y="0"/>
            <a:ext cx="4583664" cy="6874249"/>
          </a:xfrm>
          <a:prstGeom prst="rect">
            <a:avLst/>
          </a:prstGeom>
        </p:spPr>
      </p:pic>
    </p:spTree>
    <p:extLst>
      <p:ext uri="{BB962C8B-B14F-4D97-AF65-F5344CB8AC3E}">
        <p14:creationId xmlns:p14="http://schemas.microsoft.com/office/powerpoint/2010/main" val="827422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4935</TotalTime>
  <Words>3315</Words>
  <Application>Microsoft Office PowerPoint</Application>
  <PresentationFormat>On-screen Show (4:3)</PresentationFormat>
  <Paragraphs>224</Paragraphs>
  <Slides>13</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13</vt:i4>
      </vt:variant>
    </vt:vector>
  </HeadingPairs>
  <TitlesOfParts>
    <vt:vector size="23" baseType="lpstr">
      <vt:lpstr>Arial</vt:lpstr>
      <vt:lpstr>Calibri</vt:lpstr>
      <vt:lpstr>Calibri (Body)</vt:lpstr>
      <vt:lpstr>Century Gothic</vt:lpstr>
      <vt:lpstr>Times New Roman</vt:lpstr>
      <vt:lpstr>Office Theme</vt:lpstr>
      <vt:lpstr>1_Office Theme</vt:lpstr>
      <vt:lpstr>2_Office Theme</vt:lpstr>
      <vt:lpstr>3_Office Theme</vt:lpstr>
      <vt:lpstr>4_Office Theme</vt:lpstr>
      <vt:lpstr>PowerPoint Presentation</vt:lpstr>
      <vt:lpstr>من هي أكوا باور؟</vt:lpstr>
      <vt:lpstr>PowerPoint Presentation</vt:lpstr>
      <vt:lpstr>PowerPoint Presentation</vt:lpstr>
      <vt:lpstr>تقنياتنا للطاقة المتجددة</vt:lpstr>
      <vt:lpstr>PowerPoint Presentation</vt:lpstr>
      <vt:lpstr>محطاتنا التي تعمل بالوقود الهيدروكربوني</vt:lpstr>
      <vt:lpstr>تحلية المياه</vt:lpstr>
      <vt:lpstr>PowerPoint Presentation</vt:lpstr>
      <vt:lpstr>السير الذاتية </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Aneal</dc:creator>
  <cp:lastModifiedBy>Raneem AbuDaqqa</cp:lastModifiedBy>
  <cp:revision>262</cp:revision>
  <cp:lastPrinted>2017-05-18T12:52:55Z</cp:lastPrinted>
  <dcterms:created xsi:type="dcterms:W3CDTF">2015-11-02T04:43:20Z</dcterms:created>
  <dcterms:modified xsi:type="dcterms:W3CDTF">2017-11-23T06:33:55Z</dcterms:modified>
</cp:coreProperties>
</file>